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6.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comments/comment2.xml" ContentType="application/vnd.openxmlformats-officedocument.presentationml.comments+xml"/>
  <Override PartName="/ppt/comments/comment1.xml" ContentType="application/vnd.openxmlformats-officedocument.presentationml.comment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58" r:id="rId4"/>
    <p:sldId id="259" r:id="rId5"/>
    <p:sldId id="284" r:id="rId6"/>
    <p:sldId id="285" r:id="rId7"/>
    <p:sldId id="286" r:id="rId8"/>
    <p:sldId id="262" r:id="rId9"/>
    <p:sldId id="263" r:id="rId10"/>
    <p:sldId id="264" r:id="rId11"/>
    <p:sldId id="265" r:id="rId12"/>
    <p:sldId id="266" r:id="rId13"/>
    <p:sldId id="287" r:id="rId14"/>
    <p:sldId id="267" r:id="rId15"/>
    <p:sldId id="268" r:id="rId16"/>
    <p:sldId id="288" r:id="rId17"/>
    <p:sldId id="270" r:id="rId18"/>
    <p:sldId id="271" r:id="rId19"/>
    <p:sldId id="272" r:id="rId20"/>
    <p:sldId id="273" r:id="rId21"/>
    <p:sldId id="294" r:id="rId22"/>
    <p:sldId id="274" r:id="rId23"/>
    <p:sldId id="276" r:id="rId24"/>
    <p:sldId id="275" r:id="rId25"/>
    <p:sldId id="277" r:id="rId26"/>
    <p:sldId id="289" r:id="rId27"/>
    <p:sldId id="291" r:id="rId28"/>
    <p:sldId id="278" r:id="rId29"/>
    <p:sldId id="290" r:id="rId30"/>
    <p:sldId id="279" r:id="rId31"/>
    <p:sldId id="280" r:id="rId32"/>
    <p:sldId id="292" r:id="rId33"/>
    <p:sldId id="281" r:id="rId34"/>
    <p:sldId id="282" r:id="rId35"/>
    <p:sldId id="283" r:id="rId36"/>
    <p:sldId id="29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 R" initials="IR"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27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1-01T18:22:26.564" idx="1">
    <p:pos x="4283" y="1037"/>
    <p:text>לא "משונות" אלא של ריכוז אבסולוטי  שלא עולה בקנה אחד עם תצפית הפלורסנציה הגולמית אנא תקן</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11-01T18:24:03.175" idx="2">
    <p:pos x="4655" y="1037"/>
    <p:text>תזכיר לצופה באיזה שקף עליו לעיין כדי להיזכר מה זה הקו הראשון ומה זה הקו השלישי</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63525F-A125-4734-84E7-50C9F485BEC3}" type="datetimeFigureOut">
              <a:rPr lang="en-US" smtClean="0"/>
              <a:pPr/>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6F056-ED25-4B01-839F-DE14095702EB}" type="slidenum">
              <a:rPr lang="en-US" smtClean="0"/>
              <a:pPr/>
              <a:t>‹#›</a:t>
            </a:fld>
            <a:endParaRPr lang="en-US"/>
          </a:p>
        </p:txBody>
      </p:sp>
    </p:spTree>
    <p:extLst>
      <p:ext uri="{BB962C8B-B14F-4D97-AF65-F5344CB8AC3E}">
        <p14:creationId xmlns:p14="http://schemas.microsoft.com/office/powerpoint/2010/main" val="2536594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63525F-A125-4734-84E7-50C9F485BEC3}" type="datetimeFigureOut">
              <a:rPr lang="en-US" smtClean="0"/>
              <a:pPr/>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6F056-ED25-4B01-839F-DE14095702EB}" type="slidenum">
              <a:rPr lang="en-US" smtClean="0"/>
              <a:pPr/>
              <a:t>‹#›</a:t>
            </a:fld>
            <a:endParaRPr lang="en-US"/>
          </a:p>
        </p:txBody>
      </p:sp>
    </p:spTree>
    <p:extLst>
      <p:ext uri="{BB962C8B-B14F-4D97-AF65-F5344CB8AC3E}">
        <p14:creationId xmlns:p14="http://schemas.microsoft.com/office/powerpoint/2010/main" val="19283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63525F-A125-4734-84E7-50C9F485BEC3}" type="datetimeFigureOut">
              <a:rPr lang="en-US" smtClean="0"/>
              <a:pPr/>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6F056-ED25-4B01-839F-DE14095702EB}" type="slidenum">
              <a:rPr lang="en-US" smtClean="0"/>
              <a:pPr/>
              <a:t>‹#›</a:t>
            </a:fld>
            <a:endParaRPr lang="en-US"/>
          </a:p>
        </p:txBody>
      </p:sp>
    </p:spTree>
    <p:extLst>
      <p:ext uri="{BB962C8B-B14F-4D97-AF65-F5344CB8AC3E}">
        <p14:creationId xmlns:p14="http://schemas.microsoft.com/office/powerpoint/2010/main" val="2429464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63525F-A125-4734-84E7-50C9F485BEC3}" type="datetimeFigureOut">
              <a:rPr lang="en-US" smtClean="0"/>
              <a:pPr/>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6F056-ED25-4B01-839F-DE14095702EB}" type="slidenum">
              <a:rPr lang="en-US" smtClean="0"/>
              <a:pPr/>
              <a:t>‹#›</a:t>
            </a:fld>
            <a:endParaRPr lang="en-US"/>
          </a:p>
        </p:txBody>
      </p:sp>
    </p:spTree>
    <p:extLst>
      <p:ext uri="{BB962C8B-B14F-4D97-AF65-F5344CB8AC3E}">
        <p14:creationId xmlns:p14="http://schemas.microsoft.com/office/powerpoint/2010/main" val="3337281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63525F-A125-4734-84E7-50C9F485BEC3}" type="datetimeFigureOut">
              <a:rPr lang="en-US" smtClean="0"/>
              <a:pPr/>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6F056-ED25-4B01-839F-DE14095702EB}" type="slidenum">
              <a:rPr lang="en-US" smtClean="0"/>
              <a:pPr/>
              <a:t>‹#›</a:t>
            </a:fld>
            <a:endParaRPr lang="en-US"/>
          </a:p>
        </p:txBody>
      </p:sp>
    </p:spTree>
    <p:extLst>
      <p:ext uri="{BB962C8B-B14F-4D97-AF65-F5344CB8AC3E}">
        <p14:creationId xmlns:p14="http://schemas.microsoft.com/office/powerpoint/2010/main" val="1764184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63525F-A125-4734-84E7-50C9F485BEC3}" type="datetimeFigureOut">
              <a:rPr lang="en-US" smtClean="0"/>
              <a:pPr/>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6F056-ED25-4B01-839F-DE14095702EB}" type="slidenum">
              <a:rPr lang="en-US" smtClean="0"/>
              <a:pPr/>
              <a:t>‹#›</a:t>
            </a:fld>
            <a:endParaRPr lang="en-US"/>
          </a:p>
        </p:txBody>
      </p:sp>
    </p:spTree>
    <p:extLst>
      <p:ext uri="{BB962C8B-B14F-4D97-AF65-F5344CB8AC3E}">
        <p14:creationId xmlns:p14="http://schemas.microsoft.com/office/powerpoint/2010/main" val="3183962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63525F-A125-4734-84E7-50C9F485BEC3}" type="datetimeFigureOut">
              <a:rPr lang="en-US" smtClean="0"/>
              <a:pPr/>
              <a:t>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B6F056-ED25-4B01-839F-DE14095702EB}" type="slidenum">
              <a:rPr lang="en-US" smtClean="0"/>
              <a:pPr/>
              <a:t>‹#›</a:t>
            </a:fld>
            <a:endParaRPr lang="en-US"/>
          </a:p>
        </p:txBody>
      </p:sp>
    </p:spTree>
    <p:extLst>
      <p:ext uri="{BB962C8B-B14F-4D97-AF65-F5344CB8AC3E}">
        <p14:creationId xmlns:p14="http://schemas.microsoft.com/office/powerpoint/2010/main" val="3434763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63525F-A125-4734-84E7-50C9F485BEC3}" type="datetimeFigureOut">
              <a:rPr lang="en-US" smtClean="0"/>
              <a:pPr/>
              <a:t>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B6F056-ED25-4B01-839F-DE14095702EB}" type="slidenum">
              <a:rPr lang="en-US" smtClean="0"/>
              <a:pPr/>
              <a:t>‹#›</a:t>
            </a:fld>
            <a:endParaRPr lang="en-US"/>
          </a:p>
        </p:txBody>
      </p:sp>
    </p:spTree>
    <p:extLst>
      <p:ext uri="{BB962C8B-B14F-4D97-AF65-F5344CB8AC3E}">
        <p14:creationId xmlns:p14="http://schemas.microsoft.com/office/powerpoint/2010/main" val="1475930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63525F-A125-4734-84E7-50C9F485BEC3}" type="datetimeFigureOut">
              <a:rPr lang="en-US" smtClean="0"/>
              <a:pPr/>
              <a:t>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B6F056-ED25-4B01-839F-DE14095702EB}" type="slidenum">
              <a:rPr lang="en-US" smtClean="0"/>
              <a:pPr/>
              <a:t>‹#›</a:t>
            </a:fld>
            <a:endParaRPr lang="en-US"/>
          </a:p>
        </p:txBody>
      </p:sp>
    </p:spTree>
    <p:extLst>
      <p:ext uri="{BB962C8B-B14F-4D97-AF65-F5344CB8AC3E}">
        <p14:creationId xmlns:p14="http://schemas.microsoft.com/office/powerpoint/2010/main" val="4223271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63525F-A125-4734-84E7-50C9F485BEC3}" type="datetimeFigureOut">
              <a:rPr lang="en-US" smtClean="0"/>
              <a:pPr/>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6F056-ED25-4B01-839F-DE14095702EB}" type="slidenum">
              <a:rPr lang="en-US" smtClean="0"/>
              <a:pPr/>
              <a:t>‹#›</a:t>
            </a:fld>
            <a:endParaRPr lang="en-US"/>
          </a:p>
        </p:txBody>
      </p:sp>
    </p:spTree>
    <p:extLst>
      <p:ext uri="{BB962C8B-B14F-4D97-AF65-F5344CB8AC3E}">
        <p14:creationId xmlns:p14="http://schemas.microsoft.com/office/powerpoint/2010/main" val="295993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63525F-A125-4734-84E7-50C9F485BEC3}" type="datetimeFigureOut">
              <a:rPr lang="en-US" smtClean="0"/>
              <a:pPr/>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6F056-ED25-4B01-839F-DE14095702EB}" type="slidenum">
              <a:rPr lang="en-US" smtClean="0"/>
              <a:pPr/>
              <a:t>‹#›</a:t>
            </a:fld>
            <a:endParaRPr lang="en-US"/>
          </a:p>
        </p:txBody>
      </p:sp>
    </p:spTree>
    <p:extLst>
      <p:ext uri="{BB962C8B-B14F-4D97-AF65-F5344CB8AC3E}">
        <p14:creationId xmlns:p14="http://schemas.microsoft.com/office/powerpoint/2010/main" val="1165721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63525F-A125-4734-84E7-50C9F485BEC3}" type="datetimeFigureOut">
              <a:rPr lang="en-US" smtClean="0"/>
              <a:pPr/>
              <a:t>11/7/2017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B6F056-ED25-4B01-839F-DE14095702EB}" type="slidenum">
              <a:rPr lang="en-US" smtClean="0"/>
              <a:pPr/>
              <a:t>‹#›</a:t>
            </a:fld>
            <a:endParaRPr lang="en-US"/>
          </a:p>
        </p:txBody>
      </p:sp>
    </p:spTree>
    <p:extLst>
      <p:ext uri="{BB962C8B-B14F-4D97-AF65-F5344CB8AC3E}">
        <p14:creationId xmlns:p14="http://schemas.microsoft.com/office/powerpoint/2010/main" val="2088715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tandfonline.com/toc/uast20/49/12" TargetMode="External"/><Relationship Id="rId2" Type="http://schemas.openxmlformats.org/officeDocument/2006/relationships/hyperlink" Target="http://www.tandfonline.com/toc/uast20/current" TargetMode="External"/><Relationship Id="rId1" Type="http://schemas.openxmlformats.org/officeDocument/2006/relationships/slideLayout" Target="../slideLayouts/slideLayout2.xml"/><Relationship Id="rId6" Type="http://schemas.openxmlformats.org/officeDocument/2006/relationships/hyperlink" Target="https://www.dropbox.com/referrer_cleansing_redirect?hmac=wexTTwwqNm3xtNUsR8AlfUc2jL9zN/WnrmAIbNyMCVQ=&amp;url=http://physics.nist.gov/asd3" TargetMode="External"/><Relationship Id="rId5" Type="http://schemas.openxmlformats.org/officeDocument/2006/relationships/hyperlink" Target="http://www.sciencedirect.com/science/journal/00820784" TargetMode="External"/><Relationship Id="rId4" Type="http://schemas.openxmlformats.org/officeDocument/2006/relationships/hyperlink" Target="http://www.sciencedirect.com/science/journal/03601285"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lstStyle/>
          <a:p>
            <a:r>
              <a:rPr lang="he-IL" dirty="0"/>
              <a:t>מדידת ריכוז ברזל אטומרי בלהבה בשיטת פלואורסנציה מושרית לייזר</a:t>
            </a:r>
            <a:endParaRPr lang="en-US" dirty="0"/>
          </a:p>
        </p:txBody>
      </p:sp>
      <p:sp>
        <p:nvSpPr>
          <p:cNvPr id="3" name="Subtitle 2"/>
          <p:cNvSpPr>
            <a:spLocks noGrp="1"/>
          </p:cNvSpPr>
          <p:nvPr>
            <p:ph type="subTitle" idx="1"/>
          </p:nvPr>
        </p:nvSpPr>
        <p:spPr>
          <a:xfrm>
            <a:off x="2438400" y="3200400"/>
            <a:ext cx="6400800" cy="1752600"/>
          </a:xfrm>
        </p:spPr>
        <p:txBody>
          <a:bodyPr/>
          <a:lstStyle/>
          <a:p>
            <a:pPr algn="r"/>
            <a:r>
              <a:rPr lang="he-IL" dirty="0"/>
              <a:t>מגיש: אופיר בלומר</a:t>
            </a:r>
          </a:p>
          <a:p>
            <a:pPr algn="r" rtl="1"/>
            <a:r>
              <a:rPr lang="he-IL" dirty="0"/>
              <a:t>מנחה: פרופסור איגור </a:t>
            </a:r>
            <a:r>
              <a:rPr lang="he-IL" dirty="0" err="1"/>
              <a:t>רכינוב</a:t>
            </a:r>
            <a:endParaRPr lang="en-US" dirty="0"/>
          </a:p>
        </p:txBody>
      </p:sp>
      <p:pic>
        <p:nvPicPr>
          <p:cNvPr id="1026" name="Picture 2" descr="C:\אופיר\תמונות\מעבדות\P70831-150800.jpg"/>
          <p:cNvPicPr>
            <a:picLocks noChangeAspect="1" noChangeArrowheads="1"/>
          </p:cNvPicPr>
          <p:nvPr/>
        </p:nvPicPr>
        <p:blipFill>
          <a:blip r:embed="rId2" cstate="print"/>
          <a:srcRect/>
          <a:stretch>
            <a:fillRect/>
          </a:stretch>
        </p:blipFill>
        <p:spPr bwMode="auto">
          <a:xfrm>
            <a:off x="685800" y="2209800"/>
            <a:ext cx="2974708" cy="4017389"/>
          </a:xfrm>
          <a:prstGeom prst="rect">
            <a:avLst/>
          </a:prstGeom>
          <a:noFill/>
        </p:spPr>
      </p:pic>
      <p:sp>
        <p:nvSpPr>
          <p:cNvPr id="5" name="TextBox 4"/>
          <p:cNvSpPr txBox="1"/>
          <p:nvPr/>
        </p:nvSpPr>
        <p:spPr>
          <a:xfrm>
            <a:off x="4191000" y="5638800"/>
            <a:ext cx="4574029" cy="646331"/>
          </a:xfrm>
          <a:prstGeom prst="rect">
            <a:avLst/>
          </a:prstGeom>
          <a:noFill/>
        </p:spPr>
        <p:txBody>
          <a:bodyPr wrap="square" rtlCol="1">
            <a:spAutoFit/>
          </a:bodyPr>
          <a:lstStyle/>
          <a:p>
            <a:pPr algn="r" rtl="1"/>
            <a:r>
              <a:rPr lang="he-IL" dirty="0"/>
              <a:t>בתמונה: תא הבערה בו השתמשנו, ובו הלהבה הלבנה המכילה ברזל.</a:t>
            </a:r>
          </a:p>
        </p:txBody>
      </p:sp>
    </p:spTree>
    <p:extLst>
      <p:ext uri="{BB962C8B-B14F-4D97-AF65-F5344CB8AC3E}">
        <p14:creationId xmlns:p14="http://schemas.microsoft.com/office/powerpoint/2010/main" val="3031194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המערך הניסויי</a:t>
            </a:r>
            <a:endParaRPr lang="en-US" dirty="0"/>
          </a:p>
        </p:txBody>
      </p:sp>
      <p:sp>
        <p:nvSpPr>
          <p:cNvPr id="3" name="Content Placeholder 2"/>
          <p:cNvSpPr>
            <a:spLocks noGrp="1"/>
          </p:cNvSpPr>
          <p:nvPr>
            <p:ph idx="1"/>
          </p:nvPr>
        </p:nvSpPr>
        <p:spPr>
          <a:xfrm>
            <a:off x="457200" y="1371600"/>
            <a:ext cx="8229600" cy="2971800"/>
          </a:xfrm>
        </p:spPr>
        <p:txBody>
          <a:bodyPr>
            <a:normAutofit fontScale="92500" lnSpcReduction="20000"/>
          </a:bodyPr>
          <a:lstStyle/>
          <a:p>
            <a:pPr marL="0" indent="0" algn="r" rtl="1">
              <a:buNone/>
            </a:pPr>
            <a:r>
              <a:rPr lang="he-IL" sz="2000" dirty="0"/>
              <a:t>מקור הקרינה הוא לייזר צבע, בו נעשה שימוש בתערובת הצבעים רודמין 590 ורודמין 610. לייזר צבע זה מעורר על ידי לייזר פולסים </a:t>
            </a:r>
            <a:r>
              <a:rPr lang="en-US" sz="2000" dirty="0"/>
              <a:t>ND-YAG</a:t>
            </a:r>
            <a:r>
              <a:rPr lang="he-IL" sz="2000" dirty="0"/>
              <a:t> באורך גל של 1064 ננומטר המוכפל לאורך גל של 532 ננומטר על ידי גביש הרמוניה שנייה. הקרן היוצאת מלייזר הצבע מוכפלת גם היא בתדירותה על ידי גביש הרמוניה שנייה, וכך מועברת מתחום האור הנראה לתחום האולטרה סגול, 280-300 ננומטר. ישנם שני פילטרים המסננים קרינה באור הנראה על מנת שתועבר קרינה אולטרה סגולה בלבד. הקרן מוחזרת על ידי מראה ומוצרת על ידי חריר בדרכה למראה נוספת המכוונת אותה אל מכל הבערה. במערך הראשון, באיור השמאלי למטה, הקרן מרוכזת אל המכל על ידי עדשה. במערך השני, הקרן מוצרת וממוקדת על ידי שתי עדשות וביניהן חריר. עדשה 1 היא בעלת מרחק פוקלאי של 20 סנטימטר, ומראה 2 בעלת מרחק פוקאלי של 10 סנטימטר. החריר ממוקם במוקד של שתי העדשות. </a:t>
            </a:r>
            <a:endParaRPr lang="en-US" sz="2000" dirty="0"/>
          </a:p>
          <a:p>
            <a:pPr marL="0" indent="0" algn="r">
              <a:buNone/>
            </a:pPr>
            <a:r>
              <a:rPr lang="he-IL" sz="2000" dirty="0"/>
              <a:t> </a:t>
            </a:r>
            <a:endParaRPr lang="en-US" sz="2000" dirty="0"/>
          </a:p>
        </p:txBody>
      </p:sp>
      <p:pic>
        <p:nvPicPr>
          <p:cNvPr id="4" name="Picture 3"/>
          <p:cNvPicPr/>
          <p:nvPr/>
        </p:nvPicPr>
        <p:blipFill>
          <a:blip r:embed="rId2" cstate="print"/>
          <a:stretch>
            <a:fillRect/>
          </a:stretch>
        </p:blipFill>
        <p:spPr>
          <a:xfrm>
            <a:off x="4572000" y="4267200"/>
            <a:ext cx="4267200" cy="1676400"/>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457200" y="4343400"/>
            <a:ext cx="4038600" cy="1601776"/>
          </a:xfrm>
          <a:prstGeom prst="rect">
            <a:avLst/>
          </a:prstGeom>
          <a:noFill/>
          <a:ln w="9525">
            <a:noFill/>
            <a:miter lim="800000"/>
            <a:headEnd/>
            <a:tailEnd/>
          </a:ln>
        </p:spPr>
      </p:pic>
    </p:spTree>
    <p:extLst>
      <p:ext uri="{BB962C8B-B14F-4D97-AF65-F5344CB8AC3E}">
        <p14:creationId xmlns:p14="http://schemas.microsoft.com/office/powerpoint/2010/main" val="3064683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המערך הניסויי</a:t>
            </a:r>
            <a:endParaRPr lang="en-US" dirty="0"/>
          </a:p>
        </p:txBody>
      </p:sp>
      <p:sp>
        <p:nvSpPr>
          <p:cNvPr id="3" name="Content Placeholder 2"/>
          <p:cNvSpPr>
            <a:spLocks noGrp="1"/>
          </p:cNvSpPr>
          <p:nvPr>
            <p:ph idx="1"/>
          </p:nvPr>
        </p:nvSpPr>
        <p:spPr>
          <a:xfrm>
            <a:off x="5638800" y="1600200"/>
            <a:ext cx="3200400" cy="4724400"/>
          </a:xfrm>
        </p:spPr>
        <p:txBody>
          <a:bodyPr>
            <a:normAutofit fontScale="85000" lnSpcReduction="10000"/>
          </a:bodyPr>
          <a:lstStyle/>
          <a:p>
            <a:pPr marL="0" indent="0" algn="r" rtl="1">
              <a:buNone/>
            </a:pPr>
            <a:r>
              <a:rPr lang="he-IL" sz="2200" dirty="0"/>
              <a:t>לאחר המעבר בעדשות, 4% לערך מהקרן מוחזרים באמצעות משטח זכוכית לפוטודיודה. שאר הקרן עוברת דרך מכל הבערה, אליו מצומדת מצלמת קרינה אולטרא סגולה מדגם </a:t>
            </a:r>
            <a:r>
              <a:rPr lang="en-US" sz="2200" dirty="0"/>
              <a:t>MAX</a:t>
            </a:r>
            <a:r>
              <a:rPr lang="he-IL" sz="2200" dirty="0"/>
              <a:t>-</a:t>
            </a:r>
            <a:r>
              <a:rPr lang="en-US" sz="2200" dirty="0"/>
              <a:t>PI</a:t>
            </a:r>
            <a:r>
              <a:rPr lang="he-IL" sz="2200" dirty="0"/>
              <a:t>. הקרן ממשיכה דרך פילטר נוסף המסנן קרינת באור הנראה אל </a:t>
            </a:r>
            <a:r>
              <a:rPr lang="he-IL" sz="2200" dirty="0" err="1"/>
              <a:t>פוטודיודה</a:t>
            </a:r>
            <a:r>
              <a:rPr lang="he-IL" sz="2200" dirty="0"/>
              <a:t> נוספת.</a:t>
            </a:r>
            <a:endParaRPr lang="en-US" sz="2200" dirty="0"/>
          </a:p>
          <a:p>
            <a:pPr marL="0" indent="0" algn="r" rtl="1">
              <a:buNone/>
            </a:pPr>
            <a:r>
              <a:rPr lang="he-IL" sz="2200" dirty="0"/>
              <a:t>הלהבה בה השתמשנו היא להבת מימן חמצן וארגון, לה הוסף ברזל </a:t>
            </a:r>
            <a:r>
              <a:rPr lang="he-IL" sz="2200" dirty="0" err="1"/>
              <a:t>פנטקרבוניל</a:t>
            </a:r>
            <a:r>
              <a:rPr lang="he-IL" sz="2200" dirty="0"/>
              <a:t> בריכוז 50 </a:t>
            </a:r>
            <a:r>
              <a:rPr lang="en-US" sz="2200" dirty="0"/>
              <a:t>ppm</a:t>
            </a:r>
            <a:r>
              <a:rPr lang="he-IL" sz="2200" dirty="0"/>
              <a:t>. מהיריות הזרימה היו 400 </a:t>
            </a:r>
            <a:r>
              <a:rPr lang="en-US" sz="2200" dirty="0" err="1"/>
              <a:t>sccm</a:t>
            </a:r>
            <a:r>
              <a:rPr lang="he-IL" sz="2200" dirty="0"/>
              <a:t> עבור המימן והחמצן, 597 </a:t>
            </a:r>
            <a:r>
              <a:rPr lang="en-US" sz="2200" dirty="0" err="1"/>
              <a:t>sccm</a:t>
            </a:r>
            <a:r>
              <a:rPr lang="he-IL" sz="2200" dirty="0"/>
              <a:t> עבור הארגון ו-</a:t>
            </a:r>
            <a:r>
              <a:rPr lang="en-US" sz="2200" dirty="0"/>
              <a:t>2.7 </a:t>
            </a:r>
            <a:r>
              <a:rPr lang="en-US" sz="2200" dirty="0" err="1"/>
              <a:t>sccm</a:t>
            </a:r>
            <a:r>
              <a:rPr lang="he-IL" sz="2200" dirty="0"/>
              <a:t> עבור תערובת של ארגון ושל ברזל פנטקרבוניל.</a:t>
            </a:r>
            <a:endParaRPr lang="en-US" sz="2200" dirty="0"/>
          </a:p>
          <a:p>
            <a:pPr marL="0" indent="0" algn="r" rtl="1">
              <a:buNone/>
            </a:pPr>
            <a:endParaRPr lang="en-US" dirty="0"/>
          </a:p>
          <a:p>
            <a:pPr marL="0" indent="0">
              <a:buNone/>
            </a:pP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57200" y="1752600"/>
            <a:ext cx="5042555" cy="3733800"/>
          </a:xfrm>
          <a:prstGeom prst="rect">
            <a:avLst/>
          </a:prstGeom>
          <a:noFill/>
          <a:ln w="9525">
            <a:noFill/>
            <a:miter lim="800000"/>
            <a:headEnd/>
            <a:tailEnd/>
          </a:ln>
          <a:effectLst/>
        </p:spPr>
      </p:pic>
      <p:sp>
        <p:nvSpPr>
          <p:cNvPr id="5" name="TextBox 4"/>
          <p:cNvSpPr txBox="1"/>
          <p:nvPr/>
        </p:nvSpPr>
        <p:spPr>
          <a:xfrm>
            <a:off x="1143000" y="5715000"/>
            <a:ext cx="3629520" cy="369332"/>
          </a:xfrm>
          <a:prstGeom prst="rect">
            <a:avLst/>
          </a:prstGeom>
          <a:noFill/>
        </p:spPr>
        <p:txBody>
          <a:bodyPr wrap="none" rtlCol="1">
            <a:spAutoFit/>
          </a:bodyPr>
          <a:lstStyle/>
          <a:p>
            <a:r>
              <a:rPr lang="he-IL" dirty="0"/>
              <a:t>בתמונה: העדשות והחריר במערך השני</a:t>
            </a:r>
          </a:p>
        </p:txBody>
      </p:sp>
    </p:spTree>
    <p:extLst>
      <p:ext uri="{BB962C8B-B14F-4D97-AF65-F5344CB8AC3E}">
        <p14:creationId xmlns:p14="http://schemas.microsoft.com/office/powerpoint/2010/main" val="2962189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מיפוי טמפרטורה</a:t>
            </a:r>
            <a:endParaRPr lang="en-US" dirty="0"/>
          </a:p>
        </p:txBody>
      </p:sp>
      <p:sp>
        <p:nvSpPr>
          <p:cNvPr id="5" name="Content Placeholder 4"/>
          <p:cNvSpPr>
            <a:spLocks noGrp="1"/>
          </p:cNvSpPr>
          <p:nvPr>
            <p:ph idx="1"/>
          </p:nvPr>
        </p:nvSpPr>
        <p:spPr/>
        <p:txBody>
          <a:bodyPr/>
          <a:lstStyle/>
          <a:p>
            <a:pPr algn="r" rtl="1"/>
            <a:r>
              <a:rPr lang="he-IL" dirty="0"/>
              <a:t>מיפינו את הטמפרטורה בשתי להבות עבורן נעשו מדידות </a:t>
            </a:r>
            <a:r>
              <a:rPr lang="he-IL" dirty="0" smtClean="0"/>
              <a:t>קודמות, בעלות התנאים הללו:</a:t>
            </a:r>
          </a:p>
          <a:p>
            <a:pPr algn="r" rtl="1"/>
            <a:endParaRPr lang="he-IL" dirty="0"/>
          </a:p>
        </p:txBody>
      </p:sp>
      <p:graphicFrame>
        <p:nvGraphicFramePr>
          <p:cNvPr id="4" name="Table 3"/>
          <p:cNvGraphicFramePr>
            <a:graphicFrameLocks noGrp="1"/>
          </p:cNvGraphicFramePr>
          <p:nvPr/>
        </p:nvGraphicFramePr>
        <p:xfrm>
          <a:off x="685800" y="3048000"/>
          <a:ext cx="7696200" cy="2590800"/>
        </p:xfrm>
        <a:graphic>
          <a:graphicData uri="http://schemas.openxmlformats.org/drawingml/2006/table">
            <a:tbl>
              <a:tblPr rtl="1" firstRow="1" bandRow="1">
                <a:tableStyleId>{5C22544A-7EE6-4342-B048-85BDC9FD1C3A}</a:tableStyleId>
              </a:tblPr>
              <a:tblGrid>
                <a:gridCol w="1539240"/>
                <a:gridCol w="1539240"/>
                <a:gridCol w="1539240"/>
                <a:gridCol w="1539240"/>
                <a:gridCol w="1539240"/>
              </a:tblGrid>
              <a:tr h="1190886">
                <a:tc>
                  <a:txBody>
                    <a:bodyPr/>
                    <a:lstStyle/>
                    <a:p>
                      <a:pPr algn="just" rtl="1">
                        <a:lnSpc>
                          <a:spcPct val="115000"/>
                        </a:lnSpc>
                        <a:spcAft>
                          <a:spcPts val="0"/>
                        </a:spcAft>
                      </a:pPr>
                      <a:r>
                        <a:rPr lang="he-IL" sz="1200" dirty="0">
                          <a:latin typeface="Calibri"/>
                          <a:ea typeface="Calibri"/>
                          <a:cs typeface="Arial"/>
                        </a:rPr>
                        <a:t>ספיקת המימן (</a:t>
                      </a:r>
                      <a:r>
                        <a:rPr lang="en-US" sz="1200" dirty="0" err="1">
                          <a:latin typeface="Calibri"/>
                          <a:ea typeface="Calibri"/>
                          <a:cs typeface="Arial"/>
                        </a:rPr>
                        <a:t>sccm</a:t>
                      </a:r>
                      <a:r>
                        <a:rPr lang="he-IL" sz="1200" dirty="0">
                          <a:latin typeface="Calibri"/>
                          <a:ea typeface="Calibri"/>
                          <a:cs typeface="Arial"/>
                        </a:rPr>
                        <a:t>)</a:t>
                      </a:r>
                      <a:endParaRPr lang="en-US" sz="1100" dirty="0">
                        <a:latin typeface="Calibri"/>
                        <a:ea typeface="Calibri"/>
                        <a:cs typeface="Arial"/>
                      </a:endParaRPr>
                    </a:p>
                  </a:txBody>
                  <a:tcPr marL="68580" marR="68580" marT="0" marB="0"/>
                </a:tc>
                <a:tc>
                  <a:txBody>
                    <a:bodyPr/>
                    <a:lstStyle/>
                    <a:p>
                      <a:pPr algn="just" rtl="1">
                        <a:lnSpc>
                          <a:spcPct val="115000"/>
                        </a:lnSpc>
                        <a:spcAft>
                          <a:spcPts val="0"/>
                        </a:spcAft>
                      </a:pPr>
                      <a:r>
                        <a:rPr lang="he-IL" sz="1200" dirty="0">
                          <a:latin typeface="Calibri"/>
                          <a:ea typeface="Calibri"/>
                          <a:cs typeface="Arial"/>
                        </a:rPr>
                        <a:t>ספיקת המתאן (</a:t>
                      </a:r>
                      <a:r>
                        <a:rPr lang="en-US" sz="1200" dirty="0" err="1">
                          <a:latin typeface="Calibri"/>
                          <a:ea typeface="Calibri"/>
                          <a:cs typeface="Arial"/>
                        </a:rPr>
                        <a:t>sccm</a:t>
                      </a:r>
                      <a:r>
                        <a:rPr lang="he-IL" sz="1200" dirty="0">
                          <a:latin typeface="Calibri"/>
                          <a:ea typeface="Calibri"/>
                          <a:cs typeface="Arial"/>
                        </a:rPr>
                        <a:t>)</a:t>
                      </a:r>
                      <a:endParaRPr lang="en-US" sz="1100" dirty="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Calibri"/>
                          <a:cs typeface="Arial"/>
                        </a:rPr>
                        <a:t>ספיקת החמצן (</a:t>
                      </a:r>
                      <a:r>
                        <a:rPr lang="en-US" sz="1200">
                          <a:latin typeface="Calibri"/>
                          <a:ea typeface="Calibri"/>
                          <a:cs typeface="Arial"/>
                        </a:rPr>
                        <a:t>sccm</a:t>
                      </a:r>
                      <a:r>
                        <a:rPr lang="he-IL" sz="1200">
                          <a:latin typeface="Calibri"/>
                          <a:ea typeface="Calibri"/>
                          <a:cs typeface="Arial"/>
                        </a:rPr>
                        <a:t>)</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Calibri"/>
                          <a:cs typeface="Arial"/>
                        </a:rPr>
                        <a:t>ספיקת הארגון (</a:t>
                      </a:r>
                      <a:r>
                        <a:rPr lang="en-US" sz="1200">
                          <a:latin typeface="Calibri"/>
                          <a:ea typeface="Calibri"/>
                          <a:cs typeface="Arial"/>
                        </a:rPr>
                        <a:t>sccm</a:t>
                      </a:r>
                      <a:r>
                        <a:rPr lang="he-IL" sz="1200">
                          <a:latin typeface="Calibri"/>
                          <a:ea typeface="Calibri"/>
                          <a:cs typeface="Arial"/>
                        </a:rPr>
                        <a:t>)</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Calibri"/>
                          <a:cs typeface="Arial"/>
                        </a:rPr>
                        <a:t>ריכוז הברזל פנטקרבוניל (</a:t>
                      </a:r>
                      <a:r>
                        <a:rPr lang="en-US" sz="1200">
                          <a:latin typeface="Calibri"/>
                          <a:ea typeface="Calibri"/>
                          <a:cs typeface="Arial"/>
                        </a:rPr>
                        <a:t>ppm</a:t>
                      </a:r>
                      <a:r>
                        <a:rPr lang="he-IL" sz="1200">
                          <a:latin typeface="Calibri"/>
                          <a:ea typeface="Calibri"/>
                          <a:cs typeface="Arial"/>
                        </a:rPr>
                        <a:t>)</a:t>
                      </a:r>
                      <a:endParaRPr lang="en-US" sz="1100">
                        <a:latin typeface="Calibri"/>
                        <a:ea typeface="Calibri"/>
                        <a:cs typeface="Arial"/>
                      </a:endParaRPr>
                    </a:p>
                  </a:txBody>
                  <a:tcPr marL="68580" marR="68580" marT="0" marB="0"/>
                </a:tc>
              </a:tr>
              <a:tr h="699957">
                <a:tc>
                  <a:txBody>
                    <a:bodyPr/>
                    <a:lstStyle/>
                    <a:p>
                      <a:pPr algn="just" rtl="1">
                        <a:lnSpc>
                          <a:spcPct val="115000"/>
                        </a:lnSpc>
                        <a:spcAft>
                          <a:spcPts val="0"/>
                        </a:spcAft>
                      </a:pPr>
                      <a:r>
                        <a:rPr lang="he-IL" sz="1200">
                          <a:latin typeface="Calibri"/>
                          <a:ea typeface="Calibri"/>
                          <a:cs typeface="Arial"/>
                        </a:rPr>
                        <a:t>234</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Calibri"/>
                          <a:cs typeface="Arial"/>
                        </a:rPr>
                        <a:t>50</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Calibri"/>
                          <a:cs typeface="Arial"/>
                        </a:rPr>
                        <a:t>430</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Calibri"/>
                          <a:cs typeface="Arial"/>
                        </a:rPr>
                        <a:t>680</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Calibri"/>
                          <a:cs typeface="Arial"/>
                        </a:rPr>
                        <a:t>50</a:t>
                      </a:r>
                      <a:endParaRPr lang="en-US" sz="1100">
                        <a:latin typeface="Calibri"/>
                        <a:ea typeface="Calibri"/>
                        <a:cs typeface="Arial"/>
                      </a:endParaRPr>
                    </a:p>
                  </a:txBody>
                  <a:tcPr marL="68580" marR="68580" marT="0" marB="0"/>
                </a:tc>
              </a:tr>
              <a:tr h="699957">
                <a:tc>
                  <a:txBody>
                    <a:bodyPr/>
                    <a:lstStyle/>
                    <a:p>
                      <a:pPr algn="just" rtl="1">
                        <a:lnSpc>
                          <a:spcPct val="115000"/>
                        </a:lnSpc>
                        <a:spcAft>
                          <a:spcPts val="0"/>
                        </a:spcAft>
                      </a:pPr>
                      <a:r>
                        <a:rPr lang="he-IL" sz="1200">
                          <a:latin typeface="Calibri"/>
                          <a:ea typeface="Calibri"/>
                          <a:cs typeface="Arial"/>
                        </a:rPr>
                        <a:t>400</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Calibri"/>
                          <a:cs typeface="Arial"/>
                        </a:rPr>
                        <a:t>-</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Calibri"/>
                          <a:cs typeface="Arial"/>
                        </a:rPr>
                        <a:t>400</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Calibri"/>
                          <a:cs typeface="Arial"/>
                        </a:rPr>
                        <a:t>600</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dirty="0">
                          <a:latin typeface="Calibri"/>
                          <a:ea typeface="Calibri"/>
                          <a:cs typeface="Arial"/>
                        </a:rPr>
                        <a:t>50</a:t>
                      </a:r>
                      <a:endParaRPr lang="en-US" sz="1100" dirty="0">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1258842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מיפוי טמפרטורה</a:t>
            </a:r>
          </a:p>
        </p:txBody>
      </p:sp>
      <p:sp>
        <p:nvSpPr>
          <p:cNvPr id="8" name="TextBox 7"/>
          <p:cNvSpPr txBox="1"/>
          <p:nvPr/>
        </p:nvSpPr>
        <p:spPr>
          <a:xfrm>
            <a:off x="838200" y="1752600"/>
            <a:ext cx="7772400" cy="4708981"/>
          </a:xfrm>
          <a:prstGeom prst="rect">
            <a:avLst/>
          </a:prstGeom>
          <a:noFill/>
        </p:spPr>
        <p:txBody>
          <a:bodyPr wrap="square" rtlCol="1">
            <a:spAutoFit/>
          </a:bodyPr>
          <a:lstStyle/>
          <a:p>
            <a:pPr algn="r" rtl="1"/>
            <a:r>
              <a:rPr lang="he-IL" sz="2000" dirty="0"/>
              <a:t>הטמפרטורה בלהבות נמצאה באמצעות ספקטרום של רדיקל </a:t>
            </a:r>
            <a:r>
              <a:rPr lang="en-US" sz="2000" dirty="0"/>
              <a:t>OH</a:t>
            </a:r>
            <a:r>
              <a:rPr lang="he-IL" sz="2000" dirty="0"/>
              <a:t> בפלורסנציה מושרית לייזר. בספקטרום נמצאו כמה קווים השייכים לרמות אנרגיה התחלתיות שונות. עוצמת כל קו תלויה בעוצמת הלייזר, בהסתברות לבליעה ואכלוס היחסי של הרמה ממנה מתרחש הערור. עוצמת הלייזר נורמלה באמצעות מדידות העוצמה באורכי הגל השונים בפוטודיודות. ההסתברות לבליעה עבור כל קו ידועה. לכן, באמצעות היחסים בין עוצמות הקווים ניתן למצוא את יחסי אכלוס הרמות השונות ברדיקל. יחסים אלו תלויים בטמפרטורה באופן הידוע לנו לפי התפלגות בולצמן, לכן ניתן לקבל מהם באופן ישיר את הטמפרטורה. חישוב זה בוצע באמצעות תוכנת מחשב. </a:t>
            </a:r>
          </a:p>
          <a:p>
            <a:pPr algn="r" rtl="1"/>
            <a:r>
              <a:rPr lang="he-IL" sz="2000" dirty="0"/>
              <a:t>עבור כל מרחק מהמבער בו נעשתה מדידה נמצאה טמפרטורות ב"קפיצות" של 4 מילימטר במרחב הרדיאלי. עבור כל "טור" שכזה של טמפרטורות בנקודות בעלות מרחק זהה ממרכז הלהבה ומרחקים שונים מן המבער הותאמה פונקציה. בשקף הבא מופיעות מפות של הטמפרטורה שמקורן מהמידע הראשוני, ומהפונקציות המותאמות.</a:t>
            </a:r>
            <a:endParaRPr lang="en-US" sz="2000" dirty="0"/>
          </a:p>
          <a:p>
            <a:endParaRPr lang="he-IL"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he-IL" sz="3600" dirty="0"/>
              <a:t>מדידות טמפרטורה</a:t>
            </a:r>
            <a:endParaRPr lang="en-US" sz="3600" dirty="0"/>
          </a:p>
        </p:txBody>
      </p:sp>
      <p:sp>
        <p:nvSpPr>
          <p:cNvPr id="3" name="Content Placeholder 2"/>
          <p:cNvSpPr>
            <a:spLocks noGrp="1"/>
          </p:cNvSpPr>
          <p:nvPr>
            <p:ph idx="1"/>
          </p:nvPr>
        </p:nvSpPr>
        <p:spPr>
          <a:xfrm>
            <a:off x="5257800" y="1600200"/>
            <a:ext cx="3429000" cy="4525963"/>
          </a:xfrm>
        </p:spPr>
        <p:txBody>
          <a:bodyPr/>
          <a:lstStyle/>
          <a:p>
            <a:pPr marL="0" indent="0" algn="r" rtl="1">
              <a:buNone/>
            </a:pPr>
            <a:r>
              <a:rPr lang="he-IL" sz="1600" dirty="0"/>
              <a:t>(א) מדידת להבת מימן-חמצן בפוטודיודה הממוקמת אחרי הלהבה.</a:t>
            </a:r>
          </a:p>
          <a:p>
            <a:pPr marL="0" indent="0" algn="r" rtl="1">
              <a:buNone/>
            </a:pPr>
            <a:r>
              <a:rPr lang="he-IL" sz="1600" dirty="0"/>
              <a:t>(ב) התאמת פונקציות למדידת להבת </a:t>
            </a:r>
          </a:p>
          <a:p>
            <a:pPr marL="0" indent="0" algn="r" rtl="1">
              <a:buNone/>
            </a:pPr>
            <a:r>
              <a:rPr lang="he-IL" sz="1600" dirty="0"/>
              <a:t>מימן-חמצן בפוטודיודה הממוקמת אחרי הלהבה.</a:t>
            </a:r>
          </a:p>
          <a:p>
            <a:pPr marL="0" indent="0" algn="r" rtl="1">
              <a:buNone/>
            </a:pPr>
            <a:r>
              <a:rPr lang="he-IL" sz="1600" dirty="0"/>
              <a:t>(ג) מדידת להבת מימן-חמצן בפוטודיודה הממוקמת לפני הלהבה. </a:t>
            </a:r>
          </a:p>
          <a:p>
            <a:pPr marL="0" indent="0" algn="r" rtl="1">
              <a:buNone/>
            </a:pPr>
            <a:r>
              <a:rPr lang="he-IL" sz="1600" dirty="0"/>
              <a:t>(ד) התאמת פונקציות למדידת להבת </a:t>
            </a:r>
          </a:p>
          <a:p>
            <a:pPr marL="0" indent="0" algn="r" rtl="1">
              <a:buNone/>
            </a:pPr>
            <a:r>
              <a:rPr lang="he-IL" sz="1600" dirty="0"/>
              <a:t>מימן-חמצן בפוטודיודה הממוקמת לפני הלהבה. </a:t>
            </a:r>
          </a:p>
          <a:p>
            <a:pPr marL="0" indent="0" algn="r" rtl="1">
              <a:buNone/>
            </a:pPr>
            <a:r>
              <a:rPr lang="he-IL" sz="1600" dirty="0"/>
              <a:t>(ה) מדידת להבת מתאן-חמצן בפוטודיודה הממוקמת אחרי הלהבה. </a:t>
            </a:r>
          </a:p>
          <a:p>
            <a:pPr marL="0" indent="0" algn="r" rtl="1">
              <a:buNone/>
            </a:pPr>
            <a:r>
              <a:rPr lang="he-IL" sz="1600" dirty="0"/>
              <a:t>(ו) התאמת פונקציות למדידת להבת </a:t>
            </a:r>
          </a:p>
          <a:p>
            <a:pPr marL="0" indent="0" algn="r" rtl="1">
              <a:buNone/>
            </a:pPr>
            <a:r>
              <a:rPr lang="he-IL" sz="1600" dirty="0"/>
              <a:t>מתאן-חמצן בפוטודיודה הממוקמת אחרי הלהבה.</a:t>
            </a:r>
            <a:endParaRPr lang="en-US" sz="1600" dirty="0"/>
          </a:p>
          <a:p>
            <a:pPr marL="0" indent="0" algn="r" rtl="1">
              <a:buNone/>
            </a:pPr>
            <a:endParaRPr lang="en-US" dirty="0"/>
          </a:p>
        </p:txBody>
      </p:sp>
      <p:pic>
        <p:nvPicPr>
          <p:cNvPr id="5" name="Picture 4"/>
          <p:cNvPicPr/>
          <p:nvPr/>
        </p:nvPicPr>
        <p:blipFill>
          <a:blip r:embed="rId2" cstate="print"/>
          <a:srcRect/>
          <a:stretch>
            <a:fillRect/>
          </a:stretch>
        </p:blipFill>
        <p:spPr bwMode="auto">
          <a:xfrm>
            <a:off x="0" y="228600"/>
            <a:ext cx="5476074" cy="2057400"/>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71037" y="2362200"/>
            <a:ext cx="5334000" cy="2209800"/>
          </a:xfrm>
          <a:prstGeom prst="rect">
            <a:avLst/>
          </a:prstGeom>
          <a:noFill/>
          <a:ln w="9525">
            <a:noFill/>
            <a:miter lim="800000"/>
            <a:headEnd/>
            <a:tailEnd/>
          </a:ln>
        </p:spPr>
      </p:pic>
      <p:pic>
        <p:nvPicPr>
          <p:cNvPr id="7" name="Picture 6"/>
          <p:cNvPicPr/>
          <p:nvPr/>
        </p:nvPicPr>
        <p:blipFill>
          <a:blip r:embed="rId4" cstate="print"/>
          <a:srcRect/>
          <a:stretch>
            <a:fillRect/>
          </a:stretch>
        </p:blipFill>
        <p:spPr bwMode="auto">
          <a:xfrm>
            <a:off x="67476" y="4547836"/>
            <a:ext cx="5094288" cy="2178367"/>
          </a:xfrm>
          <a:prstGeom prst="rect">
            <a:avLst/>
          </a:prstGeom>
          <a:noFill/>
          <a:ln w="9525">
            <a:noFill/>
            <a:miter lim="800000"/>
            <a:headEnd/>
            <a:tailEnd/>
          </a:ln>
        </p:spPr>
      </p:pic>
    </p:spTree>
    <p:extLst>
      <p:ext uri="{BB962C8B-B14F-4D97-AF65-F5344CB8AC3E}">
        <p14:creationId xmlns:p14="http://schemas.microsoft.com/office/powerpoint/2010/main" val="3763605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הכנות למדידות </a:t>
            </a:r>
            <a:r>
              <a:rPr lang="he-IL" dirty="0" smtClean="0"/>
              <a:t>הפלואורסנציה</a:t>
            </a:r>
            <a:endParaRPr lang="en-US" dirty="0"/>
          </a:p>
        </p:txBody>
      </p:sp>
      <p:sp>
        <p:nvSpPr>
          <p:cNvPr id="3" name="Content Placeholder 2"/>
          <p:cNvSpPr>
            <a:spLocks noGrp="1"/>
          </p:cNvSpPr>
          <p:nvPr>
            <p:ph idx="1"/>
          </p:nvPr>
        </p:nvSpPr>
        <p:spPr>
          <a:xfrm>
            <a:off x="990600" y="1600200"/>
            <a:ext cx="7391400" cy="4525963"/>
          </a:xfrm>
        </p:spPr>
        <p:txBody>
          <a:bodyPr>
            <a:normAutofit fontScale="92500" lnSpcReduction="10000"/>
          </a:bodyPr>
          <a:lstStyle/>
          <a:p>
            <a:pPr marL="0" indent="0" algn="r" rtl="1"/>
            <a:r>
              <a:rPr lang="he-IL" dirty="0"/>
              <a:t> מצאנו את תחום אורכי הגל בו נמצאה הכפלה של קרן הלייזר לתחום האולטרא סגול. תחום זה היה 285-300 ננומטר.</a:t>
            </a:r>
          </a:p>
          <a:p>
            <a:pPr marL="0" indent="0" algn="r" rtl="1"/>
            <a:r>
              <a:rPr lang="he-IL" dirty="0"/>
              <a:t> מצאנו באתר הנתונים של </a:t>
            </a:r>
            <a:r>
              <a:rPr lang="en-US" dirty="0"/>
              <a:t>NIST</a:t>
            </a:r>
            <a:r>
              <a:rPr lang="he-IL" dirty="0"/>
              <a:t> את הקוים הספקטרליים של רמות האנרגיה הנמוכות של הברזל בתחום זה. הקווים הרלוונטים, בהם השתמשנו, וכן הקווים ששמשו את הכט ואת שותפיו, אשר מצאו את ריכוז הברזל בשיטה זהה אך בלהבה מכוונת כלפי מעלה, מופיעים בטבלה שבשקף הבא.</a:t>
            </a:r>
            <a:endParaRPr lang="en-US" dirty="0"/>
          </a:p>
        </p:txBody>
      </p:sp>
    </p:spTree>
    <p:extLst>
      <p:ext uri="{BB962C8B-B14F-4D97-AF65-F5344CB8AC3E}">
        <p14:creationId xmlns:p14="http://schemas.microsoft.com/office/powerpoint/2010/main" val="1457756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הכנה למדידות הפלואורסנציה</a:t>
            </a:r>
          </a:p>
        </p:txBody>
      </p:sp>
      <p:graphicFrame>
        <p:nvGraphicFramePr>
          <p:cNvPr id="7" name="Content Placeholder 6"/>
          <p:cNvGraphicFramePr>
            <a:graphicFrameLocks noGrp="1"/>
          </p:cNvGraphicFramePr>
          <p:nvPr>
            <p:ph idx="1"/>
          </p:nvPr>
        </p:nvGraphicFramePr>
        <p:xfrm>
          <a:off x="381000" y="1981200"/>
          <a:ext cx="8290560" cy="2877058"/>
        </p:xfrm>
        <a:graphic>
          <a:graphicData uri="http://schemas.openxmlformats.org/drawingml/2006/table">
            <a:tbl>
              <a:tblPr rtl="1" firstRow="1" bandRow="1">
                <a:tableStyleId>{5C22544A-7EE6-4342-B048-85BDC9FD1C3A}</a:tableStyleId>
              </a:tblPr>
              <a:tblGrid>
                <a:gridCol w="211836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370840">
                <a:tc>
                  <a:txBody>
                    <a:bodyPr/>
                    <a:lstStyle/>
                    <a:p>
                      <a:pPr algn="just" rtl="1">
                        <a:lnSpc>
                          <a:spcPct val="115000"/>
                        </a:lnSpc>
                        <a:spcAft>
                          <a:spcPts val="0"/>
                        </a:spcAft>
                      </a:pPr>
                      <a:r>
                        <a:rPr lang="he-IL" sz="1200" dirty="0">
                          <a:latin typeface="Calibri"/>
                          <a:ea typeface="Calibri"/>
                          <a:cs typeface="Arial"/>
                        </a:rPr>
                        <a:t>מקור מיפוי הקו</a:t>
                      </a:r>
                      <a:endParaRPr lang="en-US" sz="1100" dirty="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Calibri"/>
                          <a:cs typeface="Arial"/>
                        </a:rPr>
                        <a:t>אורך גל (ננומטר)</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Calibri"/>
                          <a:cs typeface="Arial"/>
                        </a:rPr>
                        <a:t>קבוע איינשטיין (</a:t>
                      </a:r>
                      <a:r>
                        <a:rPr lang="en-US" sz="1200">
                          <a:latin typeface="Calibri"/>
                          <a:ea typeface="Calibri"/>
                          <a:cs typeface="Arial"/>
                        </a:rPr>
                        <a:t>s</a:t>
                      </a:r>
                      <a:r>
                        <a:rPr lang="en-US" sz="1200" baseline="30000">
                          <a:latin typeface="Calibri"/>
                          <a:ea typeface="Calibri"/>
                          <a:cs typeface="Arial"/>
                        </a:rPr>
                        <a:t>-1</a:t>
                      </a:r>
                      <a:r>
                        <a:rPr lang="he-IL" sz="1200">
                          <a:latin typeface="Calibri"/>
                          <a:ea typeface="Calibri"/>
                          <a:cs typeface="Arial"/>
                        </a:rPr>
                        <a:t>)</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Calibri"/>
                          <a:cs typeface="Arial"/>
                        </a:rPr>
                        <a:t>הרמה ההתחלתית (</a:t>
                      </a:r>
                      <a:r>
                        <a:rPr lang="en-US" sz="1200">
                          <a:latin typeface="Calibri"/>
                          <a:ea typeface="Calibri"/>
                          <a:cs typeface="Arial"/>
                        </a:rPr>
                        <a:t>(cm</a:t>
                      </a:r>
                      <a:r>
                        <a:rPr lang="en-US" sz="1200" baseline="30000">
                          <a:latin typeface="Calibri"/>
                          <a:ea typeface="Calibri"/>
                          <a:cs typeface="Arial"/>
                        </a:rPr>
                        <a:t>-1</a:t>
                      </a:r>
                      <a:endParaRPr lang="en-US" sz="1100">
                        <a:latin typeface="Calibri"/>
                        <a:ea typeface="Calibri"/>
                        <a:cs typeface="Arial"/>
                      </a:endParaRPr>
                    </a:p>
                  </a:txBody>
                  <a:tcPr marL="68580" marR="68580" marT="0" marB="0"/>
                </a:tc>
                <a:extLst>
                  <a:ext uri="{0D108BD9-81ED-4DB2-BD59-A6C34878D82A}">
                    <a16:rowId xmlns:a16="http://schemas.microsoft.com/office/drawing/2014/main" xmlns="" val="10000"/>
                  </a:ext>
                </a:extLst>
              </a:tr>
              <a:tr h="370840">
                <a:tc>
                  <a:txBody>
                    <a:bodyPr/>
                    <a:lstStyle/>
                    <a:p>
                      <a:pPr marL="0" marR="0" algn="just" rtl="1">
                        <a:lnSpc>
                          <a:spcPct val="115000"/>
                        </a:lnSpc>
                        <a:spcBef>
                          <a:spcPts val="0"/>
                        </a:spcBef>
                        <a:spcAft>
                          <a:spcPts val="0"/>
                        </a:spcAft>
                      </a:pPr>
                      <a:r>
                        <a:rPr lang="he-IL" sz="1200" dirty="0">
                          <a:latin typeface="Calibri"/>
                          <a:ea typeface="Calibri"/>
                          <a:cs typeface="Arial"/>
                        </a:rPr>
                        <a:t>בעבודה הנוכחית, במערך הניסויי הראשון</a:t>
                      </a:r>
                      <a:endParaRPr lang="en-US" sz="1100" dirty="0">
                        <a:latin typeface="Calibri"/>
                        <a:ea typeface="Calibri"/>
                        <a:cs typeface="Arial"/>
                      </a:endParaRPr>
                    </a:p>
                  </a:txBody>
                  <a:tcPr marL="68580" marR="68580" marT="0" marB="0"/>
                </a:tc>
                <a:tc>
                  <a:txBody>
                    <a:bodyPr/>
                    <a:lstStyle/>
                    <a:p>
                      <a:pPr marL="0" marR="0" algn="just" rtl="1">
                        <a:lnSpc>
                          <a:spcPct val="115000"/>
                        </a:lnSpc>
                        <a:spcBef>
                          <a:spcPts val="0"/>
                        </a:spcBef>
                        <a:spcAft>
                          <a:spcPts val="0"/>
                        </a:spcAft>
                      </a:pPr>
                      <a:r>
                        <a:rPr lang="he-IL" sz="1200">
                          <a:latin typeface="Calibri"/>
                          <a:ea typeface="Calibri"/>
                          <a:cs typeface="Arial"/>
                        </a:rPr>
                        <a:t>298.144</a:t>
                      </a:r>
                      <a:endParaRPr lang="en-US" sz="1100">
                        <a:latin typeface="Calibri"/>
                        <a:ea typeface="Calibri"/>
                        <a:cs typeface="Arial"/>
                      </a:endParaRPr>
                    </a:p>
                  </a:txBody>
                  <a:tcPr marL="68580" marR="68580" marT="0" marB="0"/>
                </a:tc>
                <a:tc>
                  <a:txBody>
                    <a:bodyPr/>
                    <a:lstStyle/>
                    <a:p>
                      <a:pPr marL="0" marR="0" indent="0" algn="just" defTabSz="914400" rtl="1" eaLnBrk="1" fontAlgn="auto" latinLnBrk="0" hangingPunct="1">
                        <a:lnSpc>
                          <a:spcPct val="115000"/>
                        </a:lnSpc>
                        <a:spcBef>
                          <a:spcPts val="0"/>
                        </a:spcBef>
                        <a:spcAft>
                          <a:spcPts val="0"/>
                        </a:spcAft>
                        <a:buClrTx/>
                        <a:buSzTx/>
                        <a:buFontTx/>
                        <a:buNone/>
                        <a:tabLst/>
                        <a:defRPr/>
                      </a:pPr>
                      <a:r>
                        <a:rPr lang="en-US" sz="1200" kern="1200" dirty="0" smtClean="0">
                          <a:solidFill>
                            <a:schemeClr val="dk1"/>
                          </a:solidFill>
                          <a:latin typeface="Arial" pitchFamily="34" charset="0"/>
                          <a:ea typeface="+mn-ea"/>
                          <a:cs typeface="Arial" pitchFamily="34" charset="0"/>
                        </a:rPr>
                        <a:t>6.53x10</a:t>
                      </a:r>
                      <a:r>
                        <a:rPr lang="en-US" sz="1200" kern="1200" baseline="30000" dirty="0" smtClean="0">
                          <a:solidFill>
                            <a:schemeClr val="dk1"/>
                          </a:solidFill>
                          <a:latin typeface="Arial" pitchFamily="34" charset="0"/>
                          <a:ea typeface="+mn-ea"/>
                          <a:cs typeface="Arial" pitchFamily="34" charset="0"/>
                        </a:rPr>
                        <a:t>6</a:t>
                      </a:r>
                      <a:endParaRPr lang="en-US" sz="1200" kern="1200" dirty="0" smtClean="0">
                        <a:solidFill>
                          <a:schemeClr val="dk1"/>
                        </a:solidFill>
                        <a:latin typeface="Arial" pitchFamily="34" charset="0"/>
                        <a:ea typeface="+mn-ea"/>
                        <a:cs typeface="Arial" pitchFamily="34" charset="0"/>
                      </a:endParaRPr>
                    </a:p>
                    <a:p>
                      <a:pPr marL="0" marR="0" algn="just" rtl="0">
                        <a:lnSpc>
                          <a:spcPct val="115000"/>
                        </a:lnSpc>
                        <a:spcBef>
                          <a:spcPts val="0"/>
                        </a:spcBef>
                        <a:spcAft>
                          <a:spcPts val="0"/>
                        </a:spcAft>
                      </a:pPr>
                      <a:endParaRPr lang="he-IL" sz="1200" dirty="0">
                        <a:latin typeface="Calibri"/>
                        <a:ea typeface="Calibri"/>
                        <a:cs typeface="Arial"/>
                      </a:endParaRPr>
                    </a:p>
                  </a:txBody>
                  <a:tcPr marL="68580" marR="68580" marT="0" marB="0"/>
                </a:tc>
                <a:tc>
                  <a:txBody>
                    <a:bodyPr/>
                    <a:lstStyle/>
                    <a:p>
                      <a:pPr marL="0" marR="0" algn="just" rtl="1">
                        <a:lnSpc>
                          <a:spcPct val="115000"/>
                        </a:lnSpc>
                        <a:spcBef>
                          <a:spcPts val="0"/>
                        </a:spcBef>
                        <a:spcAft>
                          <a:spcPts val="0"/>
                        </a:spcAft>
                      </a:pPr>
                      <a:r>
                        <a:rPr lang="he-IL" sz="1200" dirty="0">
                          <a:latin typeface="Calibri"/>
                          <a:ea typeface="Calibri"/>
                          <a:cs typeface="Arial"/>
                        </a:rPr>
                        <a:t>415.933</a:t>
                      </a:r>
                      <a:endParaRPr lang="en-US" sz="1100" dirty="0">
                        <a:latin typeface="Calibri"/>
                        <a:ea typeface="Calibri"/>
                        <a:cs typeface="Arial"/>
                      </a:endParaRPr>
                    </a:p>
                  </a:txBody>
                  <a:tcPr marL="68580" marR="68580" marT="0" marB="0"/>
                </a:tc>
                <a:extLst>
                  <a:ext uri="{0D108BD9-81ED-4DB2-BD59-A6C34878D82A}">
                    <a16:rowId xmlns:a16="http://schemas.microsoft.com/office/drawing/2014/main" xmlns="" val="10001"/>
                  </a:ext>
                </a:extLst>
              </a:tr>
              <a:tr h="370840">
                <a:tc>
                  <a:txBody>
                    <a:bodyPr/>
                    <a:lstStyle/>
                    <a:p>
                      <a:pPr marL="0" marR="0" algn="just" rtl="1">
                        <a:lnSpc>
                          <a:spcPct val="115000"/>
                        </a:lnSpc>
                        <a:spcBef>
                          <a:spcPts val="0"/>
                        </a:spcBef>
                        <a:spcAft>
                          <a:spcPts val="0"/>
                        </a:spcAft>
                      </a:pPr>
                      <a:r>
                        <a:rPr lang="he-IL" sz="1200">
                          <a:latin typeface="Calibri"/>
                          <a:ea typeface="Calibri"/>
                          <a:cs typeface="Arial"/>
                        </a:rPr>
                        <a:t>בעבודה הנוכחית, במערך הניסויי הראשון</a:t>
                      </a:r>
                      <a:endParaRPr lang="en-US" sz="1100">
                        <a:latin typeface="Calibri"/>
                        <a:ea typeface="Calibri"/>
                        <a:cs typeface="Arial"/>
                      </a:endParaRPr>
                    </a:p>
                  </a:txBody>
                  <a:tcPr marL="68580" marR="68580" marT="0" marB="0"/>
                </a:tc>
                <a:tc>
                  <a:txBody>
                    <a:bodyPr/>
                    <a:lstStyle/>
                    <a:p>
                      <a:pPr marL="0" marR="0" algn="just" rtl="1">
                        <a:lnSpc>
                          <a:spcPct val="115000"/>
                        </a:lnSpc>
                        <a:spcBef>
                          <a:spcPts val="0"/>
                        </a:spcBef>
                        <a:spcAft>
                          <a:spcPts val="0"/>
                        </a:spcAft>
                      </a:pPr>
                      <a:r>
                        <a:rPr lang="he-IL" sz="1200">
                          <a:latin typeface="Calibri"/>
                          <a:ea typeface="Calibri"/>
                          <a:cs typeface="Arial"/>
                        </a:rPr>
                        <a:t>298.646</a:t>
                      </a:r>
                      <a:endParaRPr lang="en-US" sz="1100">
                        <a:latin typeface="Calibri"/>
                        <a:ea typeface="Calibri"/>
                        <a:cs typeface="Arial"/>
                      </a:endParaRPr>
                    </a:p>
                  </a:txBody>
                  <a:tcPr marL="68580" marR="68580" marT="0" marB="0"/>
                </a:tc>
                <a:tc>
                  <a:txBody>
                    <a:bodyPr/>
                    <a:lstStyle/>
                    <a:p>
                      <a:pPr marL="0" marR="0" indent="0" algn="just" defTabSz="914400" rtl="1" eaLnBrk="1" fontAlgn="auto" latinLnBrk="0" hangingPunct="1">
                        <a:lnSpc>
                          <a:spcPct val="115000"/>
                        </a:lnSpc>
                        <a:spcBef>
                          <a:spcPts val="0"/>
                        </a:spcBef>
                        <a:spcAft>
                          <a:spcPts val="0"/>
                        </a:spcAft>
                        <a:buClrTx/>
                        <a:buSzTx/>
                        <a:buFontTx/>
                        <a:buNone/>
                        <a:tabLst/>
                        <a:defRPr/>
                      </a:pPr>
                      <a:r>
                        <a:rPr lang="en-US" sz="1200" kern="1200" dirty="0" smtClean="0">
                          <a:solidFill>
                            <a:schemeClr val="dk1"/>
                          </a:solidFill>
                          <a:latin typeface="Arial" pitchFamily="34" charset="0"/>
                          <a:ea typeface="+mn-ea"/>
                          <a:cs typeface="Arial" pitchFamily="34" charset="0"/>
                        </a:rPr>
                        <a:t>2.19x10</a:t>
                      </a:r>
                      <a:r>
                        <a:rPr lang="en-US" sz="1200" kern="1200" baseline="30000" dirty="0" smtClean="0">
                          <a:solidFill>
                            <a:schemeClr val="dk1"/>
                          </a:solidFill>
                          <a:latin typeface="Arial" pitchFamily="34" charset="0"/>
                          <a:ea typeface="+mn-ea"/>
                          <a:cs typeface="Arial" pitchFamily="34" charset="0"/>
                        </a:rPr>
                        <a:t>5</a:t>
                      </a:r>
                      <a:endParaRPr lang="en-US" sz="1200" kern="1200" dirty="0" smtClean="0">
                        <a:solidFill>
                          <a:schemeClr val="dk1"/>
                        </a:solidFill>
                        <a:latin typeface="Arial" pitchFamily="34" charset="0"/>
                        <a:ea typeface="+mn-ea"/>
                        <a:cs typeface="Arial" pitchFamily="34" charset="0"/>
                      </a:endParaRPr>
                    </a:p>
                    <a:p>
                      <a:pPr marL="0" marR="0" algn="just" rtl="0">
                        <a:lnSpc>
                          <a:spcPct val="115000"/>
                        </a:lnSpc>
                        <a:spcBef>
                          <a:spcPts val="0"/>
                        </a:spcBef>
                        <a:spcAft>
                          <a:spcPts val="0"/>
                        </a:spcAft>
                      </a:pPr>
                      <a:endParaRPr lang="he-IL" sz="1200" dirty="0">
                        <a:latin typeface="Calibri"/>
                        <a:ea typeface="Calibri"/>
                        <a:cs typeface="Arial"/>
                      </a:endParaRPr>
                    </a:p>
                  </a:txBody>
                  <a:tcPr marL="68580" marR="68580" marT="0" marB="0"/>
                </a:tc>
                <a:tc>
                  <a:txBody>
                    <a:bodyPr/>
                    <a:lstStyle/>
                    <a:p>
                      <a:pPr marL="0" marR="0" algn="just" rtl="1">
                        <a:lnSpc>
                          <a:spcPct val="115000"/>
                        </a:lnSpc>
                        <a:spcBef>
                          <a:spcPts val="0"/>
                        </a:spcBef>
                        <a:spcAft>
                          <a:spcPts val="0"/>
                        </a:spcAft>
                      </a:pPr>
                      <a:r>
                        <a:rPr lang="he-IL" sz="1200">
                          <a:latin typeface="Calibri"/>
                          <a:ea typeface="Calibri"/>
                          <a:cs typeface="Arial"/>
                        </a:rPr>
                        <a:t>888.132</a:t>
                      </a:r>
                      <a:endParaRPr lang="en-US" sz="1100">
                        <a:latin typeface="Calibri"/>
                        <a:ea typeface="Calibri"/>
                        <a:cs typeface="Arial"/>
                      </a:endParaRPr>
                    </a:p>
                  </a:txBody>
                  <a:tcPr marL="68580" marR="68580" marT="0" marB="0"/>
                </a:tc>
                <a:extLst>
                  <a:ext uri="{0D108BD9-81ED-4DB2-BD59-A6C34878D82A}">
                    <a16:rowId xmlns:a16="http://schemas.microsoft.com/office/drawing/2014/main" xmlns="" val="10002"/>
                  </a:ext>
                </a:extLst>
              </a:tr>
              <a:tr h="370840">
                <a:tc>
                  <a:txBody>
                    <a:bodyPr/>
                    <a:lstStyle/>
                    <a:p>
                      <a:pPr marL="0" marR="0" algn="just" rtl="1">
                        <a:lnSpc>
                          <a:spcPct val="115000"/>
                        </a:lnSpc>
                        <a:spcBef>
                          <a:spcPts val="0"/>
                        </a:spcBef>
                        <a:spcAft>
                          <a:spcPts val="0"/>
                        </a:spcAft>
                      </a:pPr>
                      <a:r>
                        <a:rPr lang="he-IL" sz="1200">
                          <a:latin typeface="Calibri"/>
                          <a:ea typeface="Calibri"/>
                          <a:cs typeface="Arial"/>
                        </a:rPr>
                        <a:t>בעבודה הנוכחית, במערך הניסויי השני</a:t>
                      </a:r>
                      <a:endParaRPr lang="en-US" sz="1100">
                        <a:latin typeface="Calibri"/>
                        <a:ea typeface="Calibri"/>
                        <a:cs typeface="Arial"/>
                      </a:endParaRPr>
                    </a:p>
                  </a:txBody>
                  <a:tcPr marL="68580" marR="68580" marT="0" marB="0"/>
                </a:tc>
                <a:tc>
                  <a:txBody>
                    <a:bodyPr/>
                    <a:lstStyle/>
                    <a:p>
                      <a:pPr marL="0" marR="0" algn="just" rtl="1">
                        <a:lnSpc>
                          <a:spcPct val="115000"/>
                        </a:lnSpc>
                        <a:spcBef>
                          <a:spcPts val="0"/>
                        </a:spcBef>
                        <a:spcAft>
                          <a:spcPts val="0"/>
                        </a:spcAft>
                      </a:pPr>
                      <a:r>
                        <a:rPr lang="he-IL" sz="1200" dirty="0">
                          <a:latin typeface="Calibri"/>
                          <a:ea typeface="Calibri"/>
                          <a:cs typeface="Arial"/>
                        </a:rPr>
                        <a:t>287.417</a:t>
                      </a:r>
                      <a:endParaRPr lang="en-US" sz="1100" dirty="0">
                        <a:latin typeface="Calibri"/>
                        <a:ea typeface="Calibri"/>
                        <a:cs typeface="Arial"/>
                      </a:endParaRPr>
                    </a:p>
                  </a:txBody>
                  <a:tcPr marL="68580" marR="68580" marT="0" marB="0"/>
                </a:tc>
                <a:tc>
                  <a:txBody>
                    <a:bodyPr/>
                    <a:lstStyle/>
                    <a:p>
                      <a:pPr marL="0" marR="0" indent="0" algn="just" defTabSz="914400" rtl="1" eaLnBrk="1" fontAlgn="auto" latinLnBrk="0" hangingPunct="1">
                        <a:lnSpc>
                          <a:spcPct val="115000"/>
                        </a:lnSpc>
                        <a:spcBef>
                          <a:spcPts val="0"/>
                        </a:spcBef>
                        <a:spcAft>
                          <a:spcPts val="0"/>
                        </a:spcAft>
                        <a:buClrTx/>
                        <a:buSzTx/>
                        <a:buFontTx/>
                        <a:buNone/>
                        <a:tabLst/>
                        <a:defRPr/>
                      </a:pPr>
                      <a:r>
                        <a:rPr lang="en-US" sz="1200" kern="1200" dirty="0" smtClean="0">
                          <a:solidFill>
                            <a:schemeClr val="dk1"/>
                          </a:solidFill>
                          <a:latin typeface="Arial" pitchFamily="34" charset="0"/>
                          <a:ea typeface="+mn-ea"/>
                          <a:cs typeface="Arial" pitchFamily="34" charset="0"/>
                        </a:rPr>
                        <a:t>9.3x10</a:t>
                      </a:r>
                      <a:r>
                        <a:rPr lang="en-US" sz="1200" kern="1200" baseline="30000" dirty="0" smtClean="0">
                          <a:solidFill>
                            <a:schemeClr val="dk1"/>
                          </a:solidFill>
                          <a:latin typeface="Arial" pitchFamily="34" charset="0"/>
                          <a:ea typeface="+mn-ea"/>
                          <a:cs typeface="Arial" pitchFamily="34" charset="0"/>
                        </a:rPr>
                        <a:t>5</a:t>
                      </a:r>
                      <a:endParaRPr lang="en-US" sz="1200" kern="1200" dirty="0" smtClean="0">
                        <a:solidFill>
                          <a:schemeClr val="dk1"/>
                        </a:solidFill>
                        <a:latin typeface="Arial" pitchFamily="34" charset="0"/>
                        <a:ea typeface="+mn-ea"/>
                        <a:cs typeface="Arial" pitchFamily="34" charset="0"/>
                      </a:endParaRPr>
                    </a:p>
                    <a:p>
                      <a:pPr marL="0" marR="0" algn="just" rtl="0">
                        <a:lnSpc>
                          <a:spcPct val="115000"/>
                        </a:lnSpc>
                        <a:spcBef>
                          <a:spcPts val="0"/>
                        </a:spcBef>
                        <a:spcAft>
                          <a:spcPts val="0"/>
                        </a:spcAft>
                      </a:pPr>
                      <a:endParaRPr lang="he-IL" sz="1200" dirty="0">
                        <a:latin typeface="Calibri"/>
                        <a:ea typeface="Calibri"/>
                        <a:cs typeface="Arial"/>
                      </a:endParaRPr>
                    </a:p>
                  </a:txBody>
                  <a:tcPr marL="68580" marR="68580" marT="0" marB="0"/>
                </a:tc>
                <a:tc>
                  <a:txBody>
                    <a:bodyPr/>
                    <a:lstStyle/>
                    <a:p>
                      <a:pPr marL="0" marR="0" algn="just" rtl="1">
                        <a:lnSpc>
                          <a:spcPct val="115000"/>
                        </a:lnSpc>
                        <a:spcBef>
                          <a:spcPts val="0"/>
                        </a:spcBef>
                        <a:spcAft>
                          <a:spcPts val="0"/>
                        </a:spcAft>
                      </a:pPr>
                      <a:r>
                        <a:rPr lang="he-IL" sz="1200" dirty="0">
                          <a:latin typeface="Calibri"/>
                          <a:ea typeface="Calibri"/>
                          <a:cs typeface="Arial"/>
                        </a:rPr>
                        <a:t>0</a:t>
                      </a:r>
                      <a:endParaRPr lang="en-US" sz="1100" dirty="0">
                        <a:latin typeface="Calibri"/>
                        <a:ea typeface="Calibri"/>
                        <a:cs typeface="Arial"/>
                      </a:endParaRPr>
                    </a:p>
                  </a:txBody>
                  <a:tcPr marL="68580" marR="68580" marT="0" marB="0"/>
                </a:tc>
                <a:extLst>
                  <a:ext uri="{0D108BD9-81ED-4DB2-BD59-A6C34878D82A}">
                    <a16:rowId xmlns:a16="http://schemas.microsoft.com/office/drawing/2014/main" xmlns="" val="10003"/>
                  </a:ext>
                </a:extLst>
              </a:tr>
              <a:tr h="370840">
                <a:tc>
                  <a:txBody>
                    <a:bodyPr/>
                    <a:lstStyle/>
                    <a:p>
                      <a:pPr marL="0" marR="0" algn="just" rtl="1">
                        <a:lnSpc>
                          <a:spcPct val="115000"/>
                        </a:lnSpc>
                        <a:spcBef>
                          <a:spcPts val="0"/>
                        </a:spcBef>
                        <a:spcAft>
                          <a:spcPts val="0"/>
                        </a:spcAft>
                      </a:pPr>
                      <a:r>
                        <a:rPr lang="he-IL" sz="1200">
                          <a:latin typeface="Calibri"/>
                          <a:ea typeface="Calibri"/>
                          <a:cs typeface="Arial"/>
                        </a:rPr>
                        <a:t>בעבודה הנוכחית, במערך הניסויי השני</a:t>
                      </a:r>
                      <a:endParaRPr lang="en-US" sz="1100">
                        <a:latin typeface="Calibri"/>
                        <a:ea typeface="Calibri"/>
                        <a:cs typeface="Arial"/>
                      </a:endParaRPr>
                    </a:p>
                  </a:txBody>
                  <a:tcPr marL="68580" marR="68580" marT="0" marB="0"/>
                </a:tc>
                <a:tc>
                  <a:txBody>
                    <a:bodyPr/>
                    <a:lstStyle/>
                    <a:p>
                      <a:pPr marL="0" marR="0" algn="just" rtl="1">
                        <a:lnSpc>
                          <a:spcPct val="115000"/>
                        </a:lnSpc>
                        <a:spcBef>
                          <a:spcPts val="0"/>
                        </a:spcBef>
                        <a:spcAft>
                          <a:spcPts val="0"/>
                        </a:spcAft>
                      </a:pPr>
                      <a:r>
                        <a:rPr lang="he-IL" sz="1200">
                          <a:latin typeface="Calibri"/>
                          <a:ea typeface="Calibri"/>
                          <a:cs typeface="Arial"/>
                        </a:rPr>
                        <a:t>298.357</a:t>
                      </a:r>
                      <a:endParaRPr lang="en-US" sz="1100">
                        <a:latin typeface="Calibri"/>
                        <a:ea typeface="Calibri"/>
                        <a:cs typeface="Arial"/>
                      </a:endParaRPr>
                    </a:p>
                  </a:txBody>
                  <a:tcPr marL="68580" marR="68580" marT="0" marB="0"/>
                </a:tc>
                <a:tc>
                  <a:txBody>
                    <a:bodyPr/>
                    <a:lstStyle/>
                    <a:p>
                      <a:pPr marL="0" marR="0" indent="0" algn="just" defTabSz="914400" rtl="1" eaLnBrk="1" fontAlgn="auto" latinLnBrk="0" hangingPunct="1">
                        <a:lnSpc>
                          <a:spcPct val="115000"/>
                        </a:lnSpc>
                        <a:spcBef>
                          <a:spcPts val="0"/>
                        </a:spcBef>
                        <a:spcAft>
                          <a:spcPts val="0"/>
                        </a:spcAft>
                        <a:buClrTx/>
                        <a:buSzTx/>
                        <a:buFontTx/>
                        <a:buNone/>
                        <a:tabLst/>
                        <a:defRPr/>
                      </a:pPr>
                      <a:r>
                        <a:rPr lang="en-US" sz="1200" kern="1200" dirty="0" smtClean="0">
                          <a:solidFill>
                            <a:schemeClr val="dk1"/>
                          </a:solidFill>
                          <a:latin typeface="Arial" pitchFamily="34" charset="0"/>
                          <a:ea typeface="+mn-ea"/>
                          <a:cs typeface="Arial" pitchFamily="34" charset="0"/>
                        </a:rPr>
                        <a:t>2.79x10</a:t>
                      </a:r>
                      <a:r>
                        <a:rPr lang="en-US" sz="1200" kern="1200" baseline="30000" dirty="0" smtClean="0">
                          <a:solidFill>
                            <a:schemeClr val="dk1"/>
                          </a:solidFill>
                          <a:latin typeface="Arial" pitchFamily="34" charset="0"/>
                          <a:ea typeface="+mn-ea"/>
                          <a:cs typeface="Arial" pitchFamily="34" charset="0"/>
                        </a:rPr>
                        <a:t>7</a:t>
                      </a:r>
                      <a:endParaRPr lang="en-US" sz="1200" kern="1200" dirty="0" smtClean="0">
                        <a:solidFill>
                          <a:schemeClr val="dk1"/>
                        </a:solidFill>
                        <a:latin typeface="Arial" pitchFamily="34" charset="0"/>
                        <a:ea typeface="+mn-ea"/>
                        <a:cs typeface="Arial" pitchFamily="34" charset="0"/>
                      </a:endParaRPr>
                    </a:p>
                    <a:p>
                      <a:pPr marL="0" marR="0" algn="just" rtl="0">
                        <a:lnSpc>
                          <a:spcPct val="115000"/>
                        </a:lnSpc>
                        <a:spcBef>
                          <a:spcPts val="0"/>
                        </a:spcBef>
                        <a:spcAft>
                          <a:spcPts val="0"/>
                        </a:spcAft>
                      </a:pPr>
                      <a:endParaRPr lang="he-IL" sz="1200" dirty="0">
                        <a:latin typeface="Calibri"/>
                        <a:ea typeface="Calibri"/>
                        <a:cs typeface="Arial"/>
                      </a:endParaRPr>
                    </a:p>
                  </a:txBody>
                  <a:tcPr marL="68580" marR="68580" marT="0" marB="0"/>
                </a:tc>
                <a:tc>
                  <a:txBody>
                    <a:bodyPr/>
                    <a:lstStyle/>
                    <a:p>
                      <a:pPr marL="0" marR="0" algn="just" rtl="1">
                        <a:lnSpc>
                          <a:spcPct val="115000"/>
                        </a:lnSpc>
                        <a:spcBef>
                          <a:spcPts val="0"/>
                        </a:spcBef>
                        <a:spcAft>
                          <a:spcPts val="0"/>
                        </a:spcAft>
                      </a:pPr>
                      <a:r>
                        <a:rPr lang="he-IL" sz="1200">
                          <a:latin typeface="Calibri"/>
                          <a:ea typeface="Calibri"/>
                          <a:cs typeface="Arial"/>
                        </a:rPr>
                        <a:t>0</a:t>
                      </a:r>
                      <a:endParaRPr lang="en-US" sz="1100">
                        <a:latin typeface="Calibri"/>
                        <a:ea typeface="Calibri"/>
                        <a:cs typeface="Arial"/>
                      </a:endParaRPr>
                    </a:p>
                  </a:txBody>
                  <a:tcPr marL="68580" marR="68580" marT="0" marB="0"/>
                </a:tc>
                <a:extLst>
                  <a:ext uri="{0D108BD9-81ED-4DB2-BD59-A6C34878D82A}">
                    <a16:rowId xmlns:a16="http://schemas.microsoft.com/office/drawing/2014/main" xmlns="" val="10004"/>
                  </a:ext>
                </a:extLst>
              </a:tr>
              <a:tr h="370840">
                <a:tc>
                  <a:txBody>
                    <a:bodyPr/>
                    <a:lstStyle/>
                    <a:p>
                      <a:pPr marL="0" marR="0" algn="just" rtl="1">
                        <a:lnSpc>
                          <a:spcPct val="115000"/>
                        </a:lnSpc>
                        <a:spcBef>
                          <a:spcPts val="0"/>
                        </a:spcBef>
                        <a:spcAft>
                          <a:spcPts val="0"/>
                        </a:spcAft>
                      </a:pPr>
                      <a:r>
                        <a:rPr lang="he-IL" sz="1200">
                          <a:latin typeface="Calibri"/>
                          <a:ea typeface="Calibri"/>
                          <a:cs typeface="Arial"/>
                        </a:rPr>
                        <a:t>בעבודה של הכט ושל שותפיו</a:t>
                      </a:r>
                      <a:r>
                        <a:rPr lang="he-IL" sz="1200" baseline="30000">
                          <a:latin typeface="Calibri"/>
                          <a:ea typeface="Calibri"/>
                          <a:cs typeface="Arial"/>
                        </a:rPr>
                        <a:t>7,20</a:t>
                      </a:r>
                      <a:endParaRPr lang="en-US" sz="1100">
                        <a:latin typeface="Calibri"/>
                        <a:ea typeface="Calibri"/>
                        <a:cs typeface="Arial"/>
                      </a:endParaRPr>
                    </a:p>
                  </a:txBody>
                  <a:tcPr marL="68580" marR="68580" marT="0" marB="0"/>
                </a:tc>
                <a:tc>
                  <a:txBody>
                    <a:bodyPr/>
                    <a:lstStyle/>
                    <a:p>
                      <a:pPr marL="0" marR="0" algn="just" rtl="1">
                        <a:lnSpc>
                          <a:spcPct val="115000"/>
                        </a:lnSpc>
                        <a:spcBef>
                          <a:spcPts val="0"/>
                        </a:spcBef>
                        <a:spcAft>
                          <a:spcPts val="0"/>
                        </a:spcAft>
                      </a:pPr>
                      <a:r>
                        <a:rPr lang="he-IL" sz="1200">
                          <a:latin typeface="Calibri"/>
                          <a:ea typeface="Calibri"/>
                          <a:cs typeface="Arial"/>
                        </a:rPr>
                        <a:t>225.079</a:t>
                      </a:r>
                      <a:endParaRPr lang="en-US" sz="1100">
                        <a:latin typeface="Calibri"/>
                        <a:ea typeface="Calibri"/>
                        <a:cs typeface="Arial"/>
                      </a:endParaRPr>
                    </a:p>
                  </a:txBody>
                  <a:tcPr marL="68580" marR="68580" marT="0" marB="0"/>
                </a:tc>
                <a:tc>
                  <a:txBody>
                    <a:bodyPr/>
                    <a:lstStyle/>
                    <a:p>
                      <a:pPr marL="0" marR="0" indent="0" algn="just" defTabSz="914400" rtl="1" eaLnBrk="1" fontAlgn="auto" latinLnBrk="0" hangingPunct="1">
                        <a:lnSpc>
                          <a:spcPct val="115000"/>
                        </a:lnSpc>
                        <a:spcBef>
                          <a:spcPts val="0"/>
                        </a:spcBef>
                        <a:spcAft>
                          <a:spcPts val="0"/>
                        </a:spcAft>
                        <a:buClrTx/>
                        <a:buSzTx/>
                        <a:buFontTx/>
                        <a:buNone/>
                        <a:tabLst/>
                        <a:defRPr/>
                      </a:pPr>
                      <a:r>
                        <a:rPr lang="en-US" sz="1200" kern="1200" dirty="0" smtClean="0">
                          <a:solidFill>
                            <a:schemeClr val="dk1"/>
                          </a:solidFill>
                          <a:latin typeface="Arial" pitchFamily="34" charset="0"/>
                          <a:ea typeface="+mn-ea"/>
                          <a:cs typeface="Arial" pitchFamily="34" charset="0"/>
                        </a:rPr>
                        <a:t>1.23x10</a:t>
                      </a:r>
                      <a:r>
                        <a:rPr lang="en-US" sz="1200" kern="1200" baseline="30000" dirty="0" smtClean="0">
                          <a:solidFill>
                            <a:schemeClr val="dk1"/>
                          </a:solidFill>
                          <a:latin typeface="Arial" pitchFamily="34" charset="0"/>
                          <a:ea typeface="+mn-ea"/>
                          <a:cs typeface="Arial" pitchFamily="34" charset="0"/>
                        </a:rPr>
                        <a:t>6</a:t>
                      </a:r>
                      <a:endParaRPr lang="en-US" sz="1200" kern="1200" dirty="0" smtClean="0">
                        <a:solidFill>
                          <a:schemeClr val="dk1"/>
                        </a:solidFill>
                        <a:latin typeface="Arial" pitchFamily="34" charset="0"/>
                        <a:ea typeface="+mn-ea"/>
                        <a:cs typeface="Arial" pitchFamily="34" charset="0"/>
                      </a:endParaRPr>
                    </a:p>
                    <a:p>
                      <a:pPr marL="0" marR="0" algn="just" rtl="1">
                        <a:lnSpc>
                          <a:spcPct val="115000"/>
                        </a:lnSpc>
                        <a:spcBef>
                          <a:spcPts val="0"/>
                        </a:spcBef>
                        <a:spcAft>
                          <a:spcPts val="0"/>
                        </a:spcAft>
                      </a:pPr>
                      <a:endParaRPr lang="he-IL" sz="1200" dirty="0">
                        <a:latin typeface="Calibri"/>
                        <a:ea typeface="Calibri"/>
                        <a:cs typeface="Arial"/>
                      </a:endParaRPr>
                    </a:p>
                  </a:txBody>
                  <a:tcPr marL="68580" marR="68580" marT="0" marB="0"/>
                </a:tc>
                <a:tc>
                  <a:txBody>
                    <a:bodyPr/>
                    <a:lstStyle/>
                    <a:p>
                      <a:pPr marL="0" marR="0" algn="just" rtl="1">
                        <a:lnSpc>
                          <a:spcPct val="115000"/>
                        </a:lnSpc>
                        <a:spcBef>
                          <a:spcPts val="0"/>
                        </a:spcBef>
                        <a:spcAft>
                          <a:spcPts val="0"/>
                        </a:spcAft>
                      </a:pPr>
                      <a:r>
                        <a:rPr lang="he-IL" sz="1200">
                          <a:latin typeface="Calibri"/>
                          <a:ea typeface="Calibri"/>
                          <a:cs typeface="Arial"/>
                        </a:rPr>
                        <a:t>0</a:t>
                      </a:r>
                      <a:endParaRPr lang="en-US" sz="1100">
                        <a:latin typeface="Calibri"/>
                        <a:ea typeface="Calibri"/>
                        <a:cs typeface="Arial"/>
                      </a:endParaRPr>
                    </a:p>
                  </a:txBody>
                  <a:tcPr marL="68580" marR="68580" marT="0" marB="0"/>
                </a:tc>
                <a:extLst>
                  <a:ext uri="{0D108BD9-81ED-4DB2-BD59-A6C34878D82A}">
                    <a16:rowId xmlns:a16="http://schemas.microsoft.com/office/drawing/2014/main" xmlns="" val="10005"/>
                  </a:ext>
                </a:extLst>
              </a:tr>
              <a:tr h="370840">
                <a:tc>
                  <a:txBody>
                    <a:bodyPr/>
                    <a:lstStyle/>
                    <a:p>
                      <a:pPr marL="0" marR="0" algn="just" rtl="1">
                        <a:lnSpc>
                          <a:spcPct val="115000"/>
                        </a:lnSpc>
                        <a:spcBef>
                          <a:spcPts val="0"/>
                        </a:spcBef>
                        <a:spcAft>
                          <a:spcPts val="0"/>
                        </a:spcAft>
                      </a:pPr>
                      <a:r>
                        <a:rPr lang="he-IL" sz="1200">
                          <a:latin typeface="Calibri"/>
                          <a:ea typeface="Calibri"/>
                          <a:cs typeface="Arial"/>
                        </a:rPr>
                        <a:t>בעבודה של הכט ושל שותפיו</a:t>
                      </a:r>
                      <a:r>
                        <a:rPr lang="he-IL" sz="1200" baseline="30000">
                          <a:latin typeface="Calibri"/>
                          <a:ea typeface="Calibri"/>
                          <a:cs typeface="Arial"/>
                        </a:rPr>
                        <a:t>7,20</a:t>
                      </a:r>
                      <a:endParaRPr lang="en-US" sz="1100">
                        <a:latin typeface="Calibri"/>
                        <a:ea typeface="Calibri"/>
                        <a:cs typeface="Arial"/>
                      </a:endParaRPr>
                    </a:p>
                  </a:txBody>
                  <a:tcPr marL="68580" marR="68580" marT="0" marB="0"/>
                </a:tc>
                <a:tc>
                  <a:txBody>
                    <a:bodyPr/>
                    <a:lstStyle/>
                    <a:p>
                      <a:pPr marL="0" marR="0" algn="just" rtl="1">
                        <a:lnSpc>
                          <a:spcPct val="115000"/>
                        </a:lnSpc>
                        <a:spcBef>
                          <a:spcPts val="0"/>
                        </a:spcBef>
                        <a:spcAft>
                          <a:spcPts val="0"/>
                        </a:spcAft>
                      </a:pPr>
                      <a:r>
                        <a:rPr lang="he-IL" sz="1200">
                          <a:latin typeface="Calibri"/>
                          <a:ea typeface="Calibri"/>
                          <a:cs typeface="Arial"/>
                        </a:rPr>
                        <a:t>248.327</a:t>
                      </a:r>
                      <a:endParaRPr lang="en-US" sz="1100">
                        <a:latin typeface="Calibri"/>
                        <a:ea typeface="Calibri"/>
                        <a:cs typeface="Arial"/>
                      </a:endParaRPr>
                    </a:p>
                  </a:txBody>
                  <a:tcPr marL="68580" marR="68580" marT="0" marB="0"/>
                </a:tc>
                <a:tc>
                  <a:txBody>
                    <a:bodyPr/>
                    <a:lstStyle/>
                    <a:p>
                      <a:pPr marL="0" marR="0" indent="0" algn="just" defTabSz="914400" rtl="1" eaLnBrk="1" fontAlgn="auto" latinLnBrk="0" hangingPunct="1">
                        <a:lnSpc>
                          <a:spcPct val="115000"/>
                        </a:lnSpc>
                        <a:spcBef>
                          <a:spcPts val="0"/>
                        </a:spcBef>
                        <a:spcAft>
                          <a:spcPts val="0"/>
                        </a:spcAft>
                        <a:buClrTx/>
                        <a:buSzTx/>
                        <a:buFontTx/>
                        <a:buNone/>
                        <a:tabLst/>
                        <a:defRPr/>
                      </a:pPr>
                      <a:r>
                        <a:rPr lang="he-IL" sz="800" dirty="0" smtClean="0">
                          <a:latin typeface="Calibri"/>
                          <a:ea typeface="Calibri"/>
                          <a:cs typeface="Arial"/>
                        </a:rPr>
                        <a:t> </a:t>
                      </a:r>
                      <a:r>
                        <a:rPr lang="en-US" sz="1200" kern="1200" smtClean="0">
                          <a:solidFill>
                            <a:schemeClr val="dk1"/>
                          </a:solidFill>
                          <a:latin typeface="Arial" pitchFamily="34" charset="0"/>
                          <a:ea typeface="+mn-ea"/>
                          <a:cs typeface="Arial" pitchFamily="34" charset="0"/>
                        </a:rPr>
                        <a:t>4.8x10</a:t>
                      </a:r>
                      <a:r>
                        <a:rPr lang="en-US" sz="1200" kern="1200" baseline="30000" smtClean="0">
                          <a:solidFill>
                            <a:schemeClr val="dk1"/>
                          </a:solidFill>
                          <a:latin typeface="Arial" pitchFamily="34" charset="0"/>
                          <a:ea typeface="+mn-ea"/>
                          <a:cs typeface="Arial" pitchFamily="34" charset="0"/>
                        </a:rPr>
                        <a:t>8</a:t>
                      </a:r>
                      <a:endParaRPr lang="en-US" sz="1200" kern="1200" dirty="0" smtClean="0">
                        <a:solidFill>
                          <a:schemeClr val="dk1"/>
                        </a:solidFill>
                        <a:latin typeface="Arial" pitchFamily="34" charset="0"/>
                        <a:ea typeface="+mn-ea"/>
                        <a:cs typeface="Arial" pitchFamily="34" charset="0"/>
                      </a:endParaRPr>
                    </a:p>
                    <a:p>
                      <a:pPr marL="0" marR="0" algn="just" rtl="1">
                        <a:lnSpc>
                          <a:spcPct val="115000"/>
                        </a:lnSpc>
                        <a:spcBef>
                          <a:spcPts val="0"/>
                        </a:spcBef>
                        <a:spcAft>
                          <a:spcPts val="0"/>
                        </a:spcAft>
                      </a:pPr>
                      <a:endParaRPr lang="en-US" sz="1100" dirty="0">
                        <a:latin typeface="Calibri"/>
                        <a:ea typeface="Calibri"/>
                        <a:cs typeface="Arial"/>
                      </a:endParaRPr>
                    </a:p>
                  </a:txBody>
                  <a:tcPr marL="68580" marR="68580" marT="0" marB="0"/>
                </a:tc>
                <a:tc>
                  <a:txBody>
                    <a:bodyPr/>
                    <a:lstStyle/>
                    <a:p>
                      <a:pPr marL="0" marR="0" algn="just" rtl="1">
                        <a:lnSpc>
                          <a:spcPct val="115000"/>
                        </a:lnSpc>
                        <a:spcBef>
                          <a:spcPts val="0"/>
                        </a:spcBef>
                        <a:spcAft>
                          <a:spcPts val="0"/>
                        </a:spcAft>
                      </a:pPr>
                      <a:r>
                        <a:rPr lang="he-IL" sz="1200" dirty="0">
                          <a:latin typeface="Calibri"/>
                          <a:ea typeface="Calibri"/>
                          <a:cs typeface="Arial"/>
                        </a:rPr>
                        <a:t>0</a:t>
                      </a:r>
                      <a:endParaRPr lang="en-US" sz="1100" dirty="0">
                        <a:latin typeface="Calibri"/>
                        <a:ea typeface="Calibri"/>
                        <a:cs typeface="Arial"/>
                      </a:endParaRPr>
                    </a:p>
                  </a:txBody>
                  <a:tcPr marL="68580" marR="68580" marT="0" marB="0"/>
                </a:tc>
                <a:extLst>
                  <a:ext uri="{0D108BD9-81ED-4DB2-BD59-A6C34878D82A}">
                    <a16:rowId xmlns:a16="http://schemas.microsoft.com/office/drawing/2014/main" xmlns="" val="10006"/>
                  </a:ext>
                </a:extLst>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תוצאות המדידה ודיון</a:t>
            </a:r>
            <a:endParaRPr lang="en-US" dirty="0"/>
          </a:p>
        </p:txBody>
      </p:sp>
      <p:sp>
        <p:nvSpPr>
          <p:cNvPr id="3" name="Content Placeholder 2"/>
          <p:cNvSpPr>
            <a:spLocks noGrp="1"/>
          </p:cNvSpPr>
          <p:nvPr>
            <p:ph idx="1"/>
          </p:nvPr>
        </p:nvSpPr>
        <p:spPr>
          <a:xfrm>
            <a:off x="4724400" y="2133600"/>
            <a:ext cx="3962400" cy="3200400"/>
          </a:xfrm>
        </p:spPr>
        <p:txBody>
          <a:bodyPr>
            <a:normAutofit fontScale="62500" lnSpcReduction="20000"/>
          </a:bodyPr>
          <a:lstStyle/>
          <a:p>
            <a:pPr algn="r" rtl="1"/>
            <a:r>
              <a:rPr lang="he-IL" dirty="0"/>
              <a:t>מציאת הסטייה של הלייזר</a:t>
            </a:r>
          </a:p>
          <a:p>
            <a:pPr algn="r" rtl="1"/>
            <a:r>
              <a:rPr lang="he-IL" dirty="0"/>
              <a:t>מדידות ליניאריות</a:t>
            </a:r>
          </a:p>
          <a:p>
            <a:pPr algn="r" rtl="1"/>
            <a:r>
              <a:rPr lang="he-IL" dirty="0"/>
              <a:t>מדידות זמני חיים</a:t>
            </a:r>
          </a:p>
          <a:p>
            <a:pPr algn="r" rtl="1"/>
            <a:r>
              <a:rPr lang="he-IL" dirty="0"/>
              <a:t>מדידות פלואורסנציה</a:t>
            </a:r>
          </a:p>
          <a:p>
            <a:pPr algn="r" rtl="1"/>
            <a:r>
              <a:rPr lang="he-IL" dirty="0"/>
              <a:t>הביטויים לחישוב הריכוז האבסולוטי</a:t>
            </a:r>
          </a:p>
          <a:p>
            <a:pPr algn="r" rtl="1"/>
            <a:r>
              <a:rPr lang="he-IL" dirty="0"/>
              <a:t>נסיון החישוב של הריכוז האבסולוטי </a:t>
            </a:r>
          </a:p>
          <a:p>
            <a:pPr algn="r" rtl="1"/>
            <a:r>
              <a:rPr lang="he-IL" dirty="0"/>
              <a:t>מציאת הבליעה של הלייזר</a:t>
            </a:r>
          </a:p>
          <a:p>
            <a:pPr algn="r" rtl="1"/>
            <a:r>
              <a:rPr lang="he-IL" dirty="0"/>
              <a:t>מציאת ההתפלגות היחסית של הברזל בלהבה</a:t>
            </a:r>
          </a:p>
        </p:txBody>
      </p:sp>
      <p:pic>
        <p:nvPicPr>
          <p:cNvPr id="3074" name="Picture 2"/>
          <p:cNvPicPr>
            <a:picLocks noChangeAspect="1" noChangeArrowheads="1"/>
          </p:cNvPicPr>
          <p:nvPr/>
        </p:nvPicPr>
        <p:blipFill>
          <a:blip r:embed="rId2" cstate="print"/>
          <a:srcRect/>
          <a:stretch>
            <a:fillRect/>
          </a:stretch>
        </p:blipFill>
        <p:spPr bwMode="auto">
          <a:xfrm>
            <a:off x="381000" y="1981200"/>
            <a:ext cx="4116371" cy="3048000"/>
          </a:xfrm>
          <a:prstGeom prst="rect">
            <a:avLst/>
          </a:prstGeom>
          <a:noFill/>
          <a:ln w="9525">
            <a:noFill/>
            <a:miter lim="800000"/>
            <a:headEnd/>
            <a:tailEnd/>
          </a:ln>
          <a:effectLst/>
        </p:spPr>
      </p:pic>
      <p:sp>
        <p:nvSpPr>
          <p:cNvPr id="5" name="TextBox 4"/>
          <p:cNvSpPr txBox="1"/>
          <p:nvPr/>
        </p:nvSpPr>
        <p:spPr>
          <a:xfrm>
            <a:off x="381000" y="5486400"/>
            <a:ext cx="4267200" cy="923330"/>
          </a:xfrm>
          <a:prstGeom prst="rect">
            <a:avLst/>
          </a:prstGeom>
          <a:noFill/>
        </p:spPr>
        <p:txBody>
          <a:bodyPr wrap="square" rtlCol="1">
            <a:spAutoFit/>
          </a:bodyPr>
          <a:lstStyle/>
          <a:p>
            <a:pPr algn="r" rtl="1"/>
            <a:r>
              <a:rPr lang="he-IL" dirty="0"/>
              <a:t>בתמונה: מצג תוכנת המחשב בעזרתה נרשמו תוצאות הפלואורסנציה. ניתן לראות את אות הפלואורסנציה הנרשם במסך הימני.</a:t>
            </a:r>
          </a:p>
        </p:txBody>
      </p:sp>
    </p:spTree>
    <p:extLst>
      <p:ext uri="{BB962C8B-B14F-4D97-AF65-F5344CB8AC3E}">
        <p14:creationId xmlns:p14="http://schemas.microsoft.com/office/powerpoint/2010/main" val="2058266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מציאת הסטייה של הלייזר</a:t>
            </a:r>
            <a:endParaRPr lang="en-US" dirty="0"/>
          </a:p>
        </p:txBody>
      </p:sp>
      <p:sp>
        <p:nvSpPr>
          <p:cNvPr id="3" name="Content Placeholder 2"/>
          <p:cNvSpPr>
            <a:spLocks noGrp="1"/>
          </p:cNvSpPr>
          <p:nvPr>
            <p:ph idx="1"/>
          </p:nvPr>
        </p:nvSpPr>
        <p:spPr>
          <a:xfrm>
            <a:off x="4267200" y="1600200"/>
            <a:ext cx="4419600" cy="4724400"/>
          </a:xfrm>
        </p:spPr>
        <p:txBody>
          <a:bodyPr>
            <a:normAutofit fontScale="92500" lnSpcReduction="20000"/>
          </a:bodyPr>
          <a:lstStyle/>
          <a:p>
            <a:pPr marL="0" indent="0" algn="r" rtl="1"/>
            <a:r>
              <a:rPr lang="he-IL" dirty="0"/>
              <a:t> הלייזר בו השתמשנו הוא בעל סטייה מסוימת. לכן, היה עלינו למפות מספר קווי פלואורסנציה על מנת לבחון מי הם הקווים בהם אנו מבחינים. </a:t>
            </a:r>
          </a:p>
          <a:p>
            <a:pPr marL="0" indent="0" algn="r" rtl="1"/>
            <a:r>
              <a:rPr lang="he-IL" dirty="0"/>
              <a:t> מכיוון שעבדנו בשני תחומים רחוקים זה מזה, היה עלינו למפות בשניהם.</a:t>
            </a:r>
          </a:p>
          <a:p>
            <a:pPr marL="0" indent="0" algn="r" rtl="1"/>
            <a:r>
              <a:rPr lang="he-IL" dirty="0"/>
              <a:t>בגרפים משמאל מופיעים הקווים שנמדדו לצד הקווים המתאימים להם מן הספרות</a:t>
            </a:r>
            <a:endParaRPr lang="en-US" dirty="0"/>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33400" y="1295400"/>
            <a:ext cx="3581400" cy="5212654"/>
          </a:xfrm>
          <a:prstGeom prst="rect">
            <a:avLst/>
          </a:prstGeom>
          <a:noFill/>
          <a:ln w="9525">
            <a:noFill/>
            <a:miter lim="800000"/>
            <a:headEnd/>
            <a:tailEnd/>
          </a:ln>
        </p:spPr>
      </p:pic>
    </p:spTree>
    <p:extLst>
      <p:ext uri="{BB962C8B-B14F-4D97-AF65-F5344CB8AC3E}">
        <p14:creationId xmlns:p14="http://schemas.microsoft.com/office/powerpoint/2010/main" val="1545463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מדידות ליניאריות</a:t>
            </a:r>
            <a:endParaRPr lang="en-US" dirty="0"/>
          </a:p>
        </p:txBody>
      </p:sp>
      <p:sp>
        <p:nvSpPr>
          <p:cNvPr id="3" name="Content Placeholder 2"/>
          <p:cNvSpPr>
            <a:spLocks noGrp="1"/>
          </p:cNvSpPr>
          <p:nvPr>
            <p:ph idx="1"/>
          </p:nvPr>
        </p:nvSpPr>
        <p:spPr>
          <a:xfrm>
            <a:off x="4267200" y="1600200"/>
            <a:ext cx="4419600" cy="4525963"/>
          </a:xfrm>
        </p:spPr>
        <p:txBody>
          <a:bodyPr>
            <a:normAutofit fontScale="92500" lnSpcReduction="20000"/>
          </a:bodyPr>
          <a:lstStyle/>
          <a:p>
            <a:pPr marL="0" indent="0" algn="r" rtl="1">
              <a:buNone/>
            </a:pPr>
            <a:r>
              <a:rPr lang="he-IL" dirty="0"/>
              <a:t>מיפינו את תחום הליניאריות עבור הקוים השלישי והרביעי בטבלה שבמצגת זו. התוצאות מופיעות בגרפים משמאל. הקו החזק מסומן בכחול ובעיגולים והקו החלש מסומן באדום ובריבועים. ניתן לראות שעבור הקו החלש התקבלה ליניאריות, ועבור הקו החזק התקבלה ליניאריות רק עד גבול מסוים.</a:t>
            </a:r>
            <a:endParaRPr lang="en-US" dirty="0"/>
          </a:p>
          <a:p>
            <a:pPr marL="0" indent="0" algn="r" rtl="1">
              <a:buNone/>
            </a:pP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09600" y="1077761"/>
            <a:ext cx="3581400" cy="5433425"/>
          </a:xfrm>
          <a:prstGeom prst="rect">
            <a:avLst/>
          </a:prstGeom>
          <a:noFill/>
          <a:ln w="9525">
            <a:noFill/>
            <a:miter lim="800000"/>
            <a:headEnd/>
            <a:tailEnd/>
          </a:ln>
        </p:spPr>
      </p:pic>
    </p:spTree>
    <p:extLst>
      <p:ext uri="{BB962C8B-B14F-4D97-AF65-F5344CB8AC3E}">
        <p14:creationId xmlns:p14="http://schemas.microsoft.com/office/powerpoint/2010/main" val="2048426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תוכן עניינים</a:t>
            </a:r>
            <a:endParaRPr lang="en-US" dirty="0"/>
          </a:p>
        </p:txBody>
      </p:sp>
      <p:sp>
        <p:nvSpPr>
          <p:cNvPr id="3" name="Content Placeholder 2"/>
          <p:cNvSpPr>
            <a:spLocks noGrp="1"/>
          </p:cNvSpPr>
          <p:nvPr>
            <p:ph idx="1"/>
          </p:nvPr>
        </p:nvSpPr>
        <p:spPr/>
        <p:txBody>
          <a:bodyPr/>
          <a:lstStyle/>
          <a:p>
            <a:pPr algn="r" rtl="1"/>
            <a:r>
              <a:rPr lang="he-IL" dirty="0"/>
              <a:t>הקדמה</a:t>
            </a:r>
          </a:p>
          <a:p>
            <a:pPr algn="r" rtl="1"/>
            <a:r>
              <a:rPr lang="he-IL" dirty="0"/>
              <a:t>המערך </a:t>
            </a:r>
            <a:r>
              <a:rPr lang="he-IL" dirty="0" err="1"/>
              <a:t>הנסויי</a:t>
            </a:r>
            <a:endParaRPr lang="he-IL" dirty="0"/>
          </a:p>
          <a:p>
            <a:pPr algn="r" rtl="1"/>
            <a:r>
              <a:rPr lang="he-IL" dirty="0"/>
              <a:t>מיפוי טמפרטורה</a:t>
            </a:r>
          </a:p>
          <a:p>
            <a:pPr algn="r" rtl="1"/>
            <a:r>
              <a:rPr lang="he-IL" dirty="0"/>
              <a:t>הכנה למדידות הפלואורסנציה</a:t>
            </a:r>
          </a:p>
          <a:p>
            <a:pPr algn="r" rtl="1"/>
            <a:r>
              <a:rPr lang="he-IL" dirty="0"/>
              <a:t>תוצאות ודיון</a:t>
            </a:r>
          </a:p>
          <a:p>
            <a:pPr algn="r" rtl="1"/>
            <a:r>
              <a:rPr lang="he-IL" dirty="0"/>
              <a:t>סיכום</a:t>
            </a:r>
          </a:p>
          <a:p>
            <a:pPr algn="r" rtl="1"/>
            <a:r>
              <a:rPr lang="he-IL" dirty="0"/>
              <a:t>ביבליוגרפיה</a:t>
            </a:r>
            <a:endParaRPr lang="en-US" dirty="0"/>
          </a:p>
        </p:txBody>
      </p:sp>
    </p:spTree>
    <p:extLst>
      <p:ext uri="{BB962C8B-B14F-4D97-AF65-F5344CB8AC3E}">
        <p14:creationId xmlns:p14="http://schemas.microsoft.com/office/powerpoint/2010/main" val="16742708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מדידות זמני חיים</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827" y="1295399"/>
            <a:ext cx="3316257" cy="4893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4114800" y="1371600"/>
            <a:ext cx="4572000" cy="4953000"/>
          </a:xfrm>
        </p:spPr>
        <p:txBody>
          <a:bodyPr>
            <a:normAutofit fontScale="70000" lnSpcReduction="20000"/>
          </a:bodyPr>
          <a:lstStyle/>
          <a:p>
            <a:pPr algn="r" rtl="1"/>
            <a:r>
              <a:rPr lang="he-IL" dirty="0"/>
              <a:t>מדדנו את עוצמת הסיגנל בשני הקווים עבורם התבצעו מדידות הליניאריות בהפרשי זמן שונים מרגע "יריית" פולס הלייזר, לשם קבלת הערכה אודות השפעות תהליכי ההתנגשות על דעיכת הרמה המעוררת.</a:t>
            </a:r>
          </a:p>
          <a:p>
            <a:pPr algn="r" rtl="1"/>
            <a:r>
              <a:rPr lang="he-IL" dirty="0"/>
              <a:t>התאמנו פונקצית אקספוננט לתוצאה.</a:t>
            </a:r>
          </a:p>
          <a:p>
            <a:pPr algn="r" rtl="1"/>
            <a:r>
              <a:rPr lang="he-IL" dirty="0"/>
              <a:t>מצאנו זמני חיים </a:t>
            </a:r>
            <a:r>
              <a:rPr lang="he-IL" dirty="0" smtClean="0"/>
              <a:t>עבור הקו השלישי והקו הרביעי בטבלה. אלו מופיעים בשקף הבא, יחד עם זמני חיים שנמצאו בעבודתם של הכט ושל שותפיו.</a:t>
            </a:r>
            <a:endParaRPr lang="he-IL" dirty="0"/>
          </a:p>
          <a:p>
            <a:pPr algn="r" rtl="1"/>
            <a:r>
              <a:rPr lang="he-IL" dirty="0"/>
              <a:t>בגרפים משמאל מופיעות עוצמות הסיגנל עבור אות הלייזר ועבור אות הפלואורסנציה.</a:t>
            </a:r>
          </a:p>
        </p:txBody>
      </p:sp>
    </p:spTree>
    <p:extLst>
      <p:ext uri="{BB962C8B-B14F-4D97-AF65-F5344CB8AC3E}">
        <p14:creationId xmlns:p14="http://schemas.microsoft.com/office/powerpoint/2010/main" val="13993263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מדידות זמני חיים</a:t>
            </a:r>
            <a:endParaRPr lang="he-IL" dirty="0"/>
          </a:p>
        </p:txBody>
      </p:sp>
      <p:graphicFrame>
        <p:nvGraphicFramePr>
          <p:cNvPr id="4" name="Content Placeholder 3"/>
          <p:cNvGraphicFramePr>
            <a:graphicFrameLocks noGrp="1"/>
          </p:cNvGraphicFramePr>
          <p:nvPr>
            <p:ph idx="1"/>
          </p:nvPr>
        </p:nvGraphicFramePr>
        <p:xfrm>
          <a:off x="457200" y="2209800"/>
          <a:ext cx="8229600" cy="3364992"/>
        </p:xfrm>
        <a:graphic>
          <a:graphicData uri="http://schemas.openxmlformats.org/drawingml/2006/table">
            <a:tbl>
              <a:tblPr rtl="1" firstRow="1" bandRow="1">
                <a:tableStyleId>{5C22544A-7EE6-4342-B048-85BDC9FD1C3A}</a:tableStyleId>
              </a:tblPr>
              <a:tblGrid>
                <a:gridCol w="914400"/>
                <a:gridCol w="914400"/>
                <a:gridCol w="914400"/>
                <a:gridCol w="914400"/>
                <a:gridCol w="914400"/>
                <a:gridCol w="914400"/>
                <a:gridCol w="914400"/>
                <a:gridCol w="914400"/>
                <a:gridCol w="914400"/>
              </a:tblGrid>
              <a:tr h="370840">
                <a:tc>
                  <a:txBody>
                    <a:bodyPr/>
                    <a:lstStyle/>
                    <a:p>
                      <a:pPr algn="just" rtl="1">
                        <a:lnSpc>
                          <a:spcPct val="115000"/>
                        </a:lnSpc>
                        <a:spcAft>
                          <a:spcPts val="0"/>
                        </a:spcAft>
                      </a:pPr>
                      <a:r>
                        <a:rPr lang="he-IL" sz="1200" dirty="0">
                          <a:latin typeface="Calibri"/>
                          <a:ea typeface="Times New Roman"/>
                          <a:cs typeface="Arial"/>
                        </a:rPr>
                        <a:t>מקור המדידה</a:t>
                      </a:r>
                      <a:endParaRPr lang="en-US" sz="1100" dirty="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Times New Roman"/>
                          <a:cs typeface="Arial"/>
                        </a:rPr>
                        <a:t>אורך גל (ננומטר)</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Calibri"/>
                          <a:cs typeface="Arial"/>
                        </a:rPr>
                        <a:t>רמה התחלתית (</a:t>
                      </a:r>
                      <a:r>
                        <a:rPr lang="en-US" sz="1200">
                          <a:latin typeface="Arial"/>
                          <a:ea typeface="Calibri"/>
                          <a:cs typeface="Arial"/>
                        </a:rPr>
                        <a:t>cm</a:t>
                      </a:r>
                      <a:r>
                        <a:rPr lang="en-US" sz="1200" baseline="30000">
                          <a:latin typeface="Arial"/>
                          <a:ea typeface="Calibri"/>
                          <a:cs typeface="Arial"/>
                        </a:rPr>
                        <a:t>-1</a:t>
                      </a:r>
                      <a:r>
                        <a:rPr lang="he-IL" sz="1200">
                          <a:latin typeface="Calibri"/>
                          <a:ea typeface="Calibri"/>
                          <a:cs typeface="Arial"/>
                        </a:rPr>
                        <a:t>)</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Calibri"/>
                          <a:cs typeface="Arial"/>
                        </a:rPr>
                        <a:t>רמה סופית (</a:t>
                      </a:r>
                      <a:r>
                        <a:rPr lang="en-US" sz="1200">
                          <a:latin typeface="Arial"/>
                          <a:ea typeface="Calibri"/>
                          <a:cs typeface="Arial"/>
                        </a:rPr>
                        <a:t>cm</a:t>
                      </a:r>
                      <a:r>
                        <a:rPr lang="en-US" sz="1200" baseline="30000">
                          <a:latin typeface="Arial"/>
                          <a:ea typeface="Calibri"/>
                          <a:cs typeface="Arial"/>
                        </a:rPr>
                        <a:t>-1</a:t>
                      </a:r>
                      <a:r>
                        <a:rPr lang="he-IL" sz="1200">
                          <a:latin typeface="Calibri"/>
                          <a:ea typeface="Calibri"/>
                          <a:cs typeface="Arial"/>
                        </a:rPr>
                        <a:t>)</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Calibri"/>
                          <a:cs typeface="Arial"/>
                        </a:rPr>
                        <a:t>קונפיגורציה וטרם של רמה התחלתית</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Calibri"/>
                          <a:cs typeface="Arial"/>
                        </a:rPr>
                        <a:t>קונפיגורציה וטרם של רמה סופית</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Calibri"/>
                          <a:cs typeface="Arial"/>
                        </a:rPr>
                        <a:t>טמפרטורה (מעלות קלווין)</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Calibri"/>
                          <a:cs typeface="Arial"/>
                        </a:rPr>
                        <a:t>לחץ (טור)</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Calibri"/>
                          <a:cs typeface="Arial"/>
                        </a:rPr>
                        <a:t>זמן החיים המוערך (ננושניות)</a:t>
                      </a:r>
                      <a:endParaRPr lang="en-US" sz="1100">
                        <a:latin typeface="Calibri"/>
                        <a:ea typeface="Calibri"/>
                        <a:cs typeface="Arial"/>
                      </a:endParaRPr>
                    </a:p>
                  </a:txBody>
                  <a:tcPr marL="68580" marR="68580" marT="0" marB="0"/>
                </a:tc>
              </a:tr>
              <a:tr h="370840">
                <a:tc>
                  <a:txBody>
                    <a:bodyPr/>
                    <a:lstStyle/>
                    <a:p>
                      <a:pPr algn="just" rtl="1">
                        <a:lnSpc>
                          <a:spcPct val="115000"/>
                        </a:lnSpc>
                        <a:spcAft>
                          <a:spcPts val="0"/>
                        </a:spcAft>
                      </a:pPr>
                      <a:r>
                        <a:rPr lang="he-IL" sz="1200">
                          <a:latin typeface="Calibri"/>
                          <a:ea typeface="Times New Roman"/>
                          <a:cs typeface="Arial"/>
                        </a:rPr>
                        <a:t>העבודה הנוכחית</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Times New Roman"/>
                          <a:cs typeface="Arial"/>
                        </a:rPr>
                        <a:t>287.417</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Calibri"/>
                          <a:cs typeface="Arial"/>
                        </a:rPr>
                        <a:t>0</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Calibri"/>
                          <a:cs typeface="Arial"/>
                        </a:rPr>
                        <a:t>34762.421</a:t>
                      </a:r>
                      <a:endParaRPr lang="en-US" sz="1100">
                        <a:latin typeface="Calibri"/>
                        <a:ea typeface="Calibri"/>
                        <a:cs typeface="Arial"/>
                      </a:endParaRPr>
                    </a:p>
                  </a:txBody>
                  <a:tcPr marL="68580" marR="68580" marT="0" marB="0"/>
                </a:tc>
                <a:tc>
                  <a:txBody>
                    <a:bodyPr/>
                    <a:lstStyle/>
                    <a:p>
                      <a:pPr algn="just" rtl="0">
                        <a:lnSpc>
                          <a:spcPct val="115000"/>
                        </a:lnSpc>
                        <a:spcAft>
                          <a:spcPts val="0"/>
                        </a:spcAft>
                      </a:pPr>
                      <a:r>
                        <a:rPr lang="en-US" sz="1200">
                          <a:latin typeface="Arial"/>
                          <a:ea typeface="Calibri"/>
                          <a:cs typeface="Arial"/>
                        </a:rPr>
                        <a:t>3d</a:t>
                      </a:r>
                      <a:r>
                        <a:rPr lang="en-US" sz="1200" baseline="30000">
                          <a:latin typeface="Arial"/>
                          <a:ea typeface="Calibri"/>
                          <a:cs typeface="Arial"/>
                        </a:rPr>
                        <a:t>6</a:t>
                      </a:r>
                      <a:r>
                        <a:rPr lang="en-US" sz="1200">
                          <a:latin typeface="Arial"/>
                          <a:ea typeface="Calibri"/>
                          <a:cs typeface="Arial"/>
                        </a:rPr>
                        <a:t>4s</a:t>
                      </a:r>
                      <a:r>
                        <a:rPr lang="en-US" sz="1200" baseline="30000">
                          <a:latin typeface="Arial"/>
                          <a:ea typeface="Calibri"/>
                          <a:cs typeface="Arial"/>
                        </a:rPr>
                        <a:t>2</a:t>
                      </a:r>
                      <a:r>
                        <a:rPr lang="en-US" sz="1200">
                          <a:latin typeface="Arial"/>
                          <a:ea typeface="Calibri"/>
                          <a:cs typeface="Arial"/>
                        </a:rPr>
                        <a:t>  a</a:t>
                      </a:r>
                      <a:r>
                        <a:rPr lang="en-US" sz="1200" baseline="30000">
                          <a:latin typeface="Arial"/>
                          <a:ea typeface="Calibri"/>
                          <a:cs typeface="Arial"/>
                        </a:rPr>
                        <a:t>5</a:t>
                      </a:r>
                      <a:r>
                        <a:rPr lang="en-US" sz="1200">
                          <a:latin typeface="Arial"/>
                          <a:ea typeface="Calibri"/>
                          <a:cs typeface="Arial"/>
                        </a:rPr>
                        <a:t>D</a:t>
                      </a:r>
                      <a:endParaRPr lang="en-US" sz="1100">
                        <a:latin typeface="Calibri"/>
                        <a:ea typeface="Calibri"/>
                        <a:cs typeface="Arial"/>
                      </a:endParaRPr>
                    </a:p>
                  </a:txBody>
                  <a:tcPr marL="68580" marR="68580" marT="0" marB="0"/>
                </a:tc>
                <a:tc>
                  <a:txBody>
                    <a:bodyPr/>
                    <a:lstStyle/>
                    <a:p>
                      <a:pPr algn="just" rtl="0">
                        <a:lnSpc>
                          <a:spcPct val="115000"/>
                        </a:lnSpc>
                        <a:spcAft>
                          <a:spcPts val="0"/>
                        </a:spcAft>
                      </a:pPr>
                      <a:r>
                        <a:rPr lang="en-US" sz="1200">
                          <a:latin typeface="Arial"/>
                          <a:ea typeface="Calibri"/>
                          <a:cs typeface="Arial"/>
                        </a:rPr>
                        <a:t>3d</a:t>
                      </a:r>
                      <a:r>
                        <a:rPr lang="en-US" sz="1200" baseline="30000">
                          <a:latin typeface="Arial"/>
                          <a:ea typeface="Calibri"/>
                          <a:cs typeface="Arial"/>
                        </a:rPr>
                        <a:t>7</a:t>
                      </a:r>
                      <a:r>
                        <a:rPr lang="en-US" sz="1200">
                          <a:latin typeface="Arial"/>
                          <a:ea typeface="Calibri"/>
                          <a:cs typeface="Arial"/>
                        </a:rPr>
                        <a:t>(</a:t>
                      </a:r>
                      <a:r>
                        <a:rPr lang="en-US" sz="1200" baseline="30000">
                          <a:latin typeface="Arial"/>
                          <a:ea typeface="Calibri"/>
                          <a:cs typeface="Arial"/>
                        </a:rPr>
                        <a:t>4</a:t>
                      </a:r>
                      <a:r>
                        <a:rPr lang="en-US" sz="1200">
                          <a:latin typeface="Arial"/>
                          <a:ea typeface="Calibri"/>
                          <a:cs typeface="Arial"/>
                        </a:rPr>
                        <a:t>F)4p  z</a:t>
                      </a:r>
                      <a:r>
                        <a:rPr lang="en-US" sz="1200" baseline="30000">
                          <a:latin typeface="Arial"/>
                          <a:ea typeface="Calibri"/>
                          <a:cs typeface="Arial"/>
                        </a:rPr>
                        <a:t>5</a:t>
                      </a:r>
                      <a:r>
                        <a:rPr lang="en-US" sz="1200">
                          <a:latin typeface="Arial"/>
                          <a:ea typeface="Calibri"/>
                          <a:cs typeface="Arial"/>
                        </a:rPr>
                        <a:t>G°</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Times New Roman"/>
                          <a:cs typeface="Arial"/>
                        </a:rPr>
                        <a:t>900~</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Times New Roman"/>
                          <a:cs typeface="Arial"/>
                        </a:rPr>
                        <a:t>22.5</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Times New Roman"/>
                          <a:cs typeface="Arial"/>
                        </a:rPr>
                        <a:t>5.5</a:t>
                      </a:r>
                      <a:endParaRPr lang="en-US" sz="1100">
                        <a:latin typeface="Calibri"/>
                        <a:ea typeface="Calibri"/>
                        <a:cs typeface="Arial"/>
                      </a:endParaRPr>
                    </a:p>
                  </a:txBody>
                  <a:tcPr marL="68580" marR="68580" marT="0" marB="0"/>
                </a:tc>
              </a:tr>
              <a:tr h="370840">
                <a:tc>
                  <a:txBody>
                    <a:bodyPr/>
                    <a:lstStyle/>
                    <a:p>
                      <a:pPr algn="just" rtl="1">
                        <a:lnSpc>
                          <a:spcPct val="115000"/>
                        </a:lnSpc>
                        <a:spcAft>
                          <a:spcPts val="0"/>
                        </a:spcAft>
                      </a:pPr>
                      <a:r>
                        <a:rPr lang="he-IL" sz="1200">
                          <a:latin typeface="Calibri"/>
                          <a:ea typeface="Times New Roman"/>
                          <a:cs typeface="Arial"/>
                        </a:rPr>
                        <a:t>העבודה הנוכחית</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Times New Roman"/>
                          <a:cs typeface="Arial"/>
                        </a:rPr>
                        <a:t>298.357</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Calibri"/>
                          <a:cs typeface="Arial"/>
                        </a:rPr>
                        <a:t>0</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Calibri"/>
                          <a:cs typeface="Arial"/>
                        </a:rPr>
                        <a:t>33507.123</a:t>
                      </a:r>
                      <a:endParaRPr lang="en-US" sz="1100">
                        <a:latin typeface="Calibri"/>
                        <a:ea typeface="Calibri"/>
                        <a:cs typeface="Arial"/>
                      </a:endParaRPr>
                    </a:p>
                  </a:txBody>
                  <a:tcPr marL="68580" marR="68580" marT="0" marB="0"/>
                </a:tc>
                <a:tc>
                  <a:txBody>
                    <a:bodyPr/>
                    <a:lstStyle/>
                    <a:p>
                      <a:pPr algn="just" rtl="0">
                        <a:lnSpc>
                          <a:spcPct val="115000"/>
                        </a:lnSpc>
                        <a:spcAft>
                          <a:spcPts val="0"/>
                        </a:spcAft>
                      </a:pPr>
                      <a:r>
                        <a:rPr lang="en-US" sz="1200">
                          <a:latin typeface="Arial"/>
                          <a:ea typeface="Calibri"/>
                          <a:cs typeface="Arial"/>
                        </a:rPr>
                        <a:t>3d</a:t>
                      </a:r>
                      <a:r>
                        <a:rPr lang="en-US" sz="1200" baseline="30000">
                          <a:latin typeface="Arial"/>
                          <a:ea typeface="Calibri"/>
                          <a:cs typeface="Arial"/>
                        </a:rPr>
                        <a:t>6</a:t>
                      </a:r>
                      <a:r>
                        <a:rPr lang="en-US" sz="1200">
                          <a:latin typeface="Arial"/>
                          <a:ea typeface="Calibri"/>
                          <a:cs typeface="Arial"/>
                        </a:rPr>
                        <a:t>4s</a:t>
                      </a:r>
                      <a:r>
                        <a:rPr lang="en-US" sz="1200" baseline="30000">
                          <a:latin typeface="Arial"/>
                          <a:ea typeface="Calibri"/>
                          <a:cs typeface="Arial"/>
                        </a:rPr>
                        <a:t>2</a:t>
                      </a:r>
                      <a:r>
                        <a:rPr lang="en-US" sz="1200">
                          <a:latin typeface="Arial"/>
                          <a:ea typeface="Calibri"/>
                          <a:cs typeface="Arial"/>
                        </a:rPr>
                        <a:t>  a</a:t>
                      </a:r>
                      <a:r>
                        <a:rPr lang="en-US" sz="1200" baseline="30000">
                          <a:latin typeface="Arial"/>
                          <a:ea typeface="Calibri"/>
                          <a:cs typeface="Arial"/>
                        </a:rPr>
                        <a:t>5</a:t>
                      </a:r>
                      <a:r>
                        <a:rPr lang="en-US" sz="1200">
                          <a:latin typeface="Arial"/>
                          <a:ea typeface="Calibri"/>
                          <a:cs typeface="Arial"/>
                        </a:rPr>
                        <a:t>D</a:t>
                      </a:r>
                      <a:endParaRPr lang="en-US" sz="1100">
                        <a:latin typeface="Calibri"/>
                        <a:ea typeface="Calibri"/>
                        <a:cs typeface="Arial"/>
                      </a:endParaRPr>
                    </a:p>
                  </a:txBody>
                  <a:tcPr marL="68580" marR="68580" marT="0" marB="0"/>
                </a:tc>
                <a:tc>
                  <a:txBody>
                    <a:bodyPr/>
                    <a:lstStyle/>
                    <a:p>
                      <a:pPr algn="just" rtl="0">
                        <a:lnSpc>
                          <a:spcPct val="115000"/>
                        </a:lnSpc>
                        <a:spcAft>
                          <a:spcPts val="0"/>
                        </a:spcAft>
                      </a:pPr>
                      <a:r>
                        <a:rPr lang="en-US" sz="1200">
                          <a:latin typeface="Arial"/>
                          <a:ea typeface="Calibri"/>
                          <a:cs typeface="Arial"/>
                        </a:rPr>
                        <a:t>3d</a:t>
                      </a:r>
                      <a:r>
                        <a:rPr lang="en-US" sz="1200" baseline="30000">
                          <a:latin typeface="Arial"/>
                          <a:ea typeface="Calibri"/>
                          <a:cs typeface="Arial"/>
                        </a:rPr>
                        <a:t>7</a:t>
                      </a:r>
                      <a:r>
                        <a:rPr lang="en-US" sz="1200">
                          <a:latin typeface="Arial"/>
                          <a:ea typeface="Calibri"/>
                          <a:cs typeface="Arial"/>
                        </a:rPr>
                        <a:t>(</a:t>
                      </a:r>
                      <a:r>
                        <a:rPr lang="en-US" sz="1200" baseline="30000">
                          <a:latin typeface="Arial"/>
                          <a:ea typeface="Calibri"/>
                          <a:cs typeface="Arial"/>
                        </a:rPr>
                        <a:t>4</a:t>
                      </a:r>
                      <a:r>
                        <a:rPr lang="en-US" sz="1200">
                          <a:latin typeface="Arial"/>
                          <a:ea typeface="Calibri"/>
                          <a:cs typeface="Arial"/>
                        </a:rPr>
                        <a:t>F)4p  y</a:t>
                      </a:r>
                      <a:r>
                        <a:rPr lang="en-US" sz="1200" baseline="30000">
                          <a:latin typeface="Arial"/>
                          <a:ea typeface="Calibri"/>
                          <a:cs typeface="Arial"/>
                        </a:rPr>
                        <a:t>5</a:t>
                      </a:r>
                      <a:r>
                        <a:rPr lang="en-US" sz="1200">
                          <a:latin typeface="Arial"/>
                          <a:ea typeface="Calibri"/>
                          <a:cs typeface="Arial"/>
                        </a:rPr>
                        <a:t>D°</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Times New Roman"/>
                          <a:cs typeface="Arial"/>
                        </a:rPr>
                        <a:t>900~</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Times New Roman"/>
                          <a:cs typeface="Arial"/>
                        </a:rPr>
                        <a:t>22.5</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Times New Roman"/>
                          <a:cs typeface="Arial"/>
                        </a:rPr>
                        <a:t>3.4</a:t>
                      </a:r>
                      <a:endParaRPr lang="en-US" sz="1100">
                        <a:latin typeface="Calibri"/>
                        <a:ea typeface="Calibri"/>
                        <a:cs typeface="Arial"/>
                      </a:endParaRPr>
                    </a:p>
                  </a:txBody>
                  <a:tcPr marL="68580" marR="68580" marT="0" marB="0"/>
                </a:tc>
              </a:tr>
              <a:tr h="370840">
                <a:tc>
                  <a:txBody>
                    <a:bodyPr/>
                    <a:lstStyle/>
                    <a:p>
                      <a:pPr algn="just" rtl="1">
                        <a:lnSpc>
                          <a:spcPct val="115000"/>
                        </a:lnSpc>
                        <a:spcAft>
                          <a:spcPts val="0"/>
                        </a:spcAft>
                      </a:pPr>
                      <a:r>
                        <a:rPr lang="he-IL" sz="1200">
                          <a:latin typeface="Calibri"/>
                          <a:ea typeface="Times New Roman"/>
                          <a:cs typeface="Arial"/>
                        </a:rPr>
                        <a:t>העבודה הנוכחית</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Times New Roman"/>
                          <a:cs typeface="Arial"/>
                        </a:rPr>
                        <a:t>298.357</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Calibri"/>
                          <a:cs typeface="Arial"/>
                        </a:rPr>
                        <a:t>0</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Calibri"/>
                          <a:cs typeface="Arial"/>
                        </a:rPr>
                        <a:t>33507.123</a:t>
                      </a:r>
                      <a:endParaRPr lang="en-US" sz="1100">
                        <a:latin typeface="Calibri"/>
                        <a:ea typeface="Calibri"/>
                        <a:cs typeface="Arial"/>
                      </a:endParaRPr>
                    </a:p>
                  </a:txBody>
                  <a:tcPr marL="68580" marR="68580" marT="0" marB="0"/>
                </a:tc>
                <a:tc>
                  <a:txBody>
                    <a:bodyPr/>
                    <a:lstStyle/>
                    <a:p>
                      <a:pPr algn="just" rtl="0">
                        <a:lnSpc>
                          <a:spcPct val="115000"/>
                        </a:lnSpc>
                        <a:spcAft>
                          <a:spcPts val="0"/>
                        </a:spcAft>
                      </a:pPr>
                      <a:r>
                        <a:rPr lang="en-US" sz="1200">
                          <a:latin typeface="Arial"/>
                          <a:ea typeface="Calibri"/>
                          <a:cs typeface="Arial"/>
                        </a:rPr>
                        <a:t>3d</a:t>
                      </a:r>
                      <a:r>
                        <a:rPr lang="en-US" sz="1200" baseline="30000">
                          <a:latin typeface="Arial"/>
                          <a:ea typeface="Calibri"/>
                          <a:cs typeface="Arial"/>
                        </a:rPr>
                        <a:t>6</a:t>
                      </a:r>
                      <a:r>
                        <a:rPr lang="en-US" sz="1200">
                          <a:latin typeface="Arial"/>
                          <a:ea typeface="Calibri"/>
                          <a:cs typeface="Arial"/>
                        </a:rPr>
                        <a:t>4s</a:t>
                      </a:r>
                      <a:r>
                        <a:rPr lang="en-US" sz="1200" baseline="30000">
                          <a:latin typeface="Arial"/>
                          <a:ea typeface="Calibri"/>
                          <a:cs typeface="Arial"/>
                        </a:rPr>
                        <a:t>2</a:t>
                      </a:r>
                      <a:r>
                        <a:rPr lang="en-US" sz="1200">
                          <a:latin typeface="Arial"/>
                          <a:ea typeface="Calibri"/>
                          <a:cs typeface="Arial"/>
                        </a:rPr>
                        <a:t>  a</a:t>
                      </a:r>
                      <a:r>
                        <a:rPr lang="en-US" sz="1200" baseline="30000">
                          <a:latin typeface="Arial"/>
                          <a:ea typeface="Calibri"/>
                          <a:cs typeface="Arial"/>
                        </a:rPr>
                        <a:t>5</a:t>
                      </a:r>
                      <a:r>
                        <a:rPr lang="en-US" sz="1200">
                          <a:latin typeface="Arial"/>
                          <a:ea typeface="Calibri"/>
                          <a:cs typeface="Arial"/>
                        </a:rPr>
                        <a:t>D</a:t>
                      </a:r>
                      <a:endParaRPr lang="en-US" sz="1100">
                        <a:latin typeface="Calibri"/>
                        <a:ea typeface="Calibri"/>
                        <a:cs typeface="Arial"/>
                      </a:endParaRPr>
                    </a:p>
                  </a:txBody>
                  <a:tcPr marL="68580" marR="68580" marT="0" marB="0"/>
                </a:tc>
                <a:tc>
                  <a:txBody>
                    <a:bodyPr/>
                    <a:lstStyle/>
                    <a:p>
                      <a:pPr algn="just" rtl="0">
                        <a:lnSpc>
                          <a:spcPct val="115000"/>
                        </a:lnSpc>
                        <a:spcAft>
                          <a:spcPts val="0"/>
                        </a:spcAft>
                      </a:pPr>
                      <a:r>
                        <a:rPr lang="en-US" sz="1200">
                          <a:latin typeface="Arial"/>
                          <a:ea typeface="Calibri"/>
                          <a:cs typeface="Arial"/>
                        </a:rPr>
                        <a:t>3d</a:t>
                      </a:r>
                      <a:r>
                        <a:rPr lang="en-US" sz="1200" baseline="30000">
                          <a:latin typeface="Arial"/>
                          <a:ea typeface="Calibri"/>
                          <a:cs typeface="Arial"/>
                        </a:rPr>
                        <a:t>7</a:t>
                      </a:r>
                      <a:r>
                        <a:rPr lang="en-US" sz="1200">
                          <a:latin typeface="Arial"/>
                          <a:ea typeface="Calibri"/>
                          <a:cs typeface="Arial"/>
                        </a:rPr>
                        <a:t>(</a:t>
                      </a:r>
                      <a:r>
                        <a:rPr lang="en-US" sz="1200" baseline="30000">
                          <a:latin typeface="Arial"/>
                          <a:ea typeface="Calibri"/>
                          <a:cs typeface="Arial"/>
                        </a:rPr>
                        <a:t>4</a:t>
                      </a:r>
                      <a:r>
                        <a:rPr lang="en-US" sz="1200">
                          <a:latin typeface="Arial"/>
                          <a:ea typeface="Calibri"/>
                          <a:cs typeface="Arial"/>
                        </a:rPr>
                        <a:t>F)4p  y</a:t>
                      </a:r>
                      <a:r>
                        <a:rPr lang="en-US" sz="1200" baseline="30000">
                          <a:latin typeface="Arial"/>
                          <a:ea typeface="Calibri"/>
                          <a:cs typeface="Arial"/>
                        </a:rPr>
                        <a:t>5</a:t>
                      </a:r>
                      <a:r>
                        <a:rPr lang="en-US" sz="1200">
                          <a:latin typeface="Arial"/>
                          <a:ea typeface="Calibri"/>
                          <a:cs typeface="Arial"/>
                        </a:rPr>
                        <a:t>D°</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Times New Roman"/>
                          <a:cs typeface="Arial"/>
                        </a:rPr>
                        <a:t>600~</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Times New Roman"/>
                          <a:cs typeface="Arial"/>
                        </a:rPr>
                        <a:t>22.5</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Times New Roman"/>
                          <a:cs typeface="Arial"/>
                        </a:rPr>
                        <a:t>3.4</a:t>
                      </a:r>
                      <a:endParaRPr lang="en-US" sz="1100">
                        <a:latin typeface="Calibri"/>
                        <a:ea typeface="Calibri"/>
                        <a:cs typeface="Arial"/>
                      </a:endParaRPr>
                    </a:p>
                  </a:txBody>
                  <a:tcPr marL="68580" marR="68580" marT="0" marB="0"/>
                </a:tc>
              </a:tr>
              <a:tr h="370840">
                <a:tc>
                  <a:txBody>
                    <a:bodyPr/>
                    <a:lstStyle/>
                    <a:p>
                      <a:pPr algn="just" rtl="1">
                        <a:lnSpc>
                          <a:spcPct val="115000"/>
                        </a:lnSpc>
                        <a:spcAft>
                          <a:spcPts val="0"/>
                        </a:spcAft>
                      </a:pPr>
                      <a:r>
                        <a:rPr lang="he-IL" sz="1200">
                          <a:latin typeface="Calibri"/>
                          <a:ea typeface="Times New Roman"/>
                          <a:cs typeface="Arial"/>
                        </a:rPr>
                        <a:t>עבודתם של הכט ושל שותפיו</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Times New Roman"/>
                          <a:cs typeface="Arial"/>
                        </a:rPr>
                        <a:t>225.079</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Times New Roman"/>
                          <a:cs typeface="Arial"/>
                        </a:rPr>
                        <a:t>0</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Times New Roman"/>
                          <a:cs typeface="Arial"/>
                        </a:rPr>
                        <a:t>44415.074</a:t>
                      </a:r>
                      <a:endParaRPr lang="en-US" sz="1100">
                        <a:latin typeface="Calibri"/>
                        <a:ea typeface="Calibri"/>
                        <a:cs typeface="Arial"/>
                      </a:endParaRPr>
                    </a:p>
                  </a:txBody>
                  <a:tcPr marL="68580" marR="68580" marT="0" marB="0"/>
                </a:tc>
                <a:tc>
                  <a:txBody>
                    <a:bodyPr/>
                    <a:lstStyle/>
                    <a:p>
                      <a:pPr algn="just" rtl="0">
                        <a:lnSpc>
                          <a:spcPct val="115000"/>
                        </a:lnSpc>
                        <a:spcAft>
                          <a:spcPts val="0"/>
                        </a:spcAft>
                      </a:pPr>
                      <a:r>
                        <a:rPr lang="en-US" sz="1200">
                          <a:latin typeface="Arial"/>
                          <a:ea typeface="Calibri"/>
                          <a:cs typeface="Arial"/>
                        </a:rPr>
                        <a:t>3d</a:t>
                      </a:r>
                      <a:r>
                        <a:rPr lang="en-US" sz="1200" baseline="30000">
                          <a:latin typeface="Arial"/>
                          <a:ea typeface="Calibri"/>
                          <a:cs typeface="Arial"/>
                        </a:rPr>
                        <a:t>6</a:t>
                      </a:r>
                      <a:r>
                        <a:rPr lang="en-US" sz="1200">
                          <a:latin typeface="Arial"/>
                          <a:ea typeface="Calibri"/>
                          <a:cs typeface="Arial"/>
                        </a:rPr>
                        <a:t>4s</a:t>
                      </a:r>
                      <a:r>
                        <a:rPr lang="en-US" sz="1200" baseline="30000">
                          <a:latin typeface="Arial"/>
                          <a:ea typeface="Calibri"/>
                          <a:cs typeface="Arial"/>
                        </a:rPr>
                        <a:t>2</a:t>
                      </a:r>
                      <a:r>
                        <a:rPr lang="en-US" sz="1200">
                          <a:latin typeface="Arial"/>
                          <a:ea typeface="Calibri"/>
                          <a:cs typeface="Arial"/>
                        </a:rPr>
                        <a:t>  a</a:t>
                      </a:r>
                      <a:r>
                        <a:rPr lang="en-US" sz="1200" baseline="30000">
                          <a:latin typeface="Arial"/>
                          <a:ea typeface="Calibri"/>
                          <a:cs typeface="Arial"/>
                        </a:rPr>
                        <a:t>5</a:t>
                      </a:r>
                      <a:r>
                        <a:rPr lang="en-US" sz="1200">
                          <a:latin typeface="Arial"/>
                          <a:ea typeface="Calibri"/>
                          <a:cs typeface="Arial"/>
                        </a:rPr>
                        <a:t>D</a:t>
                      </a:r>
                      <a:endParaRPr lang="en-US" sz="1100">
                        <a:latin typeface="Calibri"/>
                        <a:ea typeface="Calibri"/>
                        <a:cs typeface="Arial"/>
                      </a:endParaRPr>
                    </a:p>
                  </a:txBody>
                  <a:tcPr marL="68580" marR="68580" marT="0" marB="0"/>
                </a:tc>
                <a:tc>
                  <a:txBody>
                    <a:bodyPr/>
                    <a:lstStyle/>
                    <a:p>
                      <a:pPr algn="just" rtl="0">
                        <a:lnSpc>
                          <a:spcPct val="115000"/>
                        </a:lnSpc>
                        <a:spcAft>
                          <a:spcPts val="0"/>
                        </a:spcAft>
                      </a:pPr>
                      <a:r>
                        <a:rPr lang="en-US" sz="1200">
                          <a:latin typeface="Arial"/>
                          <a:ea typeface="Calibri"/>
                          <a:cs typeface="Arial"/>
                        </a:rPr>
                        <a:t>3d</a:t>
                      </a:r>
                      <a:r>
                        <a:rPr lang="en-US" sz="1200" baseline="30000">
                          <a:latin typeface="Arial"/>
                          <a:ea typeface="Calibri"/>
                          <a:cs typeface="Arial"/>
                        </a:rPr>
                        <a:t>6</a:t>
                      </a:r>
                      <a:r>
                        <a:rPr lang="en-US" sz="1200">
                          <a:latin typeface="Arial"/>
                          <a:ea typeface="Calibri"/>
                          <a:cs typeface="Arial"/>
                        </a:rPr>
                        <a:t>(</a:t>
                      </a:r>
                      <a:r>
                        <a:rPr lang="en-US" sz="1200" baseline="30000">
                          <a:latin typeface="Arial"/>
                          <a:ea typeface="Calibri"/>
                          <a:cs typeface="Arial"/>
                        </a:rPr>
                        <a:t>3</a:t>
                      </a:r>
                      <a:r>
                        <a:rPr lang="en-US" sz="1200">
                          <a:latin typeface="Arial"/>
                          <a:ea typeface="Calibri"/>
                          <a:cs typeface="Arial"/>
                        </a:rPr>
                        <a:t>F2)4s4p(</a:t>
                      </a:r>
                      <a:r>
                        <a:rPr lang="en-US" sz="1200" baseline="30000">
                          <a:latin typeface="Arial"/>
                          <a:ea typeface="Calibri"/>
                          <a:cs typeface="Arial"/>
                        </a:rPr>
                        <a:t>3</a:t>
                      </a:r>
                      <a:r>
                        <a:rPr lang="en-US" sz="1200">
                          <a:latin typeface="Arial"/>
                          <a:ea typeface="Calibri"/>
                          <a:cs typeface="Arial"/>
                        </a:rPr>
                        <a:t>P</a:t>
                      </a:r>
                      <a:r>
                        <a:rPr lang="en-US" sz="1200" baseline="30000">
                          <a:latin typeface="Arial"/>
                          <a:ea typeface="Calibri"/>
                          <a:cs typeface="Arial"/>
                        </a:rPr>
                        <a:t>°</a:t>
                      </a:r>
                      <a:r>
                        <a:rPr lang="en-US" sz="1200">
                          <a:latin typeface="Arial"/>
                          <a:ea typeface="Calibri"/>
                          <a:cs typeface="Arial"/>
                        </a:rPr>
                        <a:t>)  w</a:t>
                      </a:r>
                      <a:r>
                        <a:rPr lang="en-US" sz="1200" baseline="30000">
                          <a:latin typeface="Arial"/>
                          <a:ea typeface="Calibri"/>
                          <a:cs typeface="Arial"/>
                        </a:rPr>
                        <a:t>5</a:t>
                      </a:r>
                      <a:r>
                        <a:rPr lang="en-US" sz="1200">
                          <a:latin typeface="Arial"/>
                          <a:ea typeface="Calibri"/>
                          <a:cs typeface="Arial"/>
                        </a:rPr>
                        <a:t>F°</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Times New Roman"/>
                          <a:cs typeface="Arial"/>
                        </a:rPr>
                        <a:t>1200~</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Times New Roman"/>
                          <a:cs typeface="Arial"/>
                        </a:rPr>
                        <a:t>22.5</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Times New Roman"/>
                          <a:cs typeface="Arial"/>
                        </a:rPr>
                        <a:t>6.4</a:t>
                      </a:r>
                      <a:endParaRPr lang="en-US" sz="1100">
                        <a:latin typeface="Calibri"/>
                        <a:ea typeface="Calibri"/>
                        <a:cs typeface="Arial"/>
                      </a:endParaRPr>
                    </a:p>
                  </a:txBody>
                  <a:tcPr marL="68580" marR="68580" marT="0" marB="0"/>
                </a:tc>
              </a:tr>
              <a:tr h="370840">
                <a:tc>
                  <a:txBody>
                    <a:bodyPr/>
                    <a:lstStyle/>
                    <a:p>
                      <a:pPr algn="just" rtl="1">
                        <a:lnSpc>
                          <a:spcPct val="115000"/>
                        </a:lnSpc>
                        <a:spcAft>
                          <a:spcPts val="0"/>
                        </a:spcAft>
                      </a:pPr>
                      <a:r>
                        <a:rPr lang="he-IL" sz="1200">
                          <a:latin typeface="Calibri"/>
                          <a:ea typeface="Times New Roman"/>
                          <a:cs typeface="Arial"/>
                        </a:rPr>
                        <a:t>עבודתם של הכט ושל שותפיו</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Times New Roman"/>
                          <a:cs typeface="Arial"/>
                        </a:rPr>
                        <a:t>225.079</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Times New Roman"/>
                          <a:cs typeface="Arial"/>
                        </a:rPr>
                        <a:t>0</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Times New Roman"/>
                          <a:cs typeface="Arial"/>
                        </a:rPr>
                        <a:t>44415.074</a:t>
                      </a:r>
                      <a:endParaRPr lang="en-US" sz="1100">
                        <a:latin typeface="Calibri"/>
                        <a:ea typeface="Calibri"/>
                        <a:cs typeface="Arial"/>
                      </a:endParaRPr>
                    </a:p>
                  </a:txBody>
                  <a:tcPr marL="68580" marR="68580" marT="0" marB="0"/>
                </a:tc>
                <a:tc>
                  <a:txBody>
                    <a:bodyPr/>
                    <a:lstStyle/>
                    <a:p>
                      <a:pPr algn="just" rtl="0">
                        <a:lnSpc>
                          <a:spcPct val="115000"/>
                        </a:lnSpc>
                        <a:spcAft>
                          <a:spcPts val="0"/>
                        </a:spcAft>
                      </a:pPr>
                      <a:r>
                        <a:rPr lang="en-US" sz="1200">
                          <a:latin typeface="Arial"/>
                          <a:ea typeface="Calibri"/>
                          <a:cs typeface="Arial"/>
                        </a:rPr>
                        <a:t>3d</a:t>
                      </a:r>
                      <a:r>
                        <a:rPr lang="en-US" sz="1200" baseline="30000">
                          <a:latin typeface="Arial"/>
                          <a:ea typeface="Calibri"/>
                          <a:cs typeface="Arial"/>
                        </a:rPr>
                        <a:t>6</a:t>
                      </a:r>
                      <a:r>
                        <a:rPr lang="en-US" sz="1200">
                          <a:latin typeface="Arial"/>
                          <a:ea typeface="Calibri"/>
                          <a:cs typeface="Arial"/>
                        </a:rPr>
                        <a:t>4s</a:t>
                      </a:r>
                      <a:r>
                        <a:rPr lang="en-US" sz="1200" baseline="30000">
                          <a:latin typeface="Arial"/>
                          <a:ea typeface="Calibri"/>
                          <a:cs typeface="Arial"/>
                        </a:rPr>
                        <a:t>2</a:t>
                      </a:r>
                      <a:r>
                        <a:rPr lang="en-US" sz="1200">
                          <a:latin typeface="Arial"/>
                          <a:ea typeface="Calibri"/>
                          <a:cs typeface="Arial"/>
                        </a:rPr>
                        <a:t>  a</a:t>
                      </a:r>
                      <a:r>
                        <a:rPr lang="en-US" sz="1200" baseline="30000">
                          <a:latin typeface="Arial"/>
                          <a:ea typeface="Calibri"/>
                          <a:cs typeface="Arial"/>
                        </a:rPr>
                        <a:t>5</a:t>
                      </a:r>
                      <a:r>
                        <a:rPr lang="en-US" sz="1200">
                          <a:latin typeface="Arial"/>
                          <a:ea typeface="Calibri"/>
                          <a:cs typeface="Arial"/>
                        </a:rPr>
                        <a:t>D</a:t>
                      </a:r>
                      <a:endParaRPr lang="en-US" sz="1100">
                        <a:latin typeface="Calibri"/>
                        <a:ea typeface="Calibri"/>
                        <a:cs typeface="Arial"/>
                      </a:endParaRPr>
                    </a:p>
                  </a:txBody>
                  <a:tcPr marL="68580" marR="68580" marT="0" marB="0"/>
                </a:tc>
                <a:tc>
                  <a:txBody>
                    <a:bodyPr/>
                    <a:lstStyle/>
                    <a:p>
                      <a:pPr algn="just" rtl="0">
                        <a:lnSpc>
                          <a:spcPct val="115000"/>
                        </a:lnSpc>
                        <a:spcAft>
                          <a:spcPts val="0"/>
                        </a:spcAft>
                      </a:pPr>
                      <a:r>
                        <a:rPr lang="en-US" sz="1200">
                          <a:latin typeface="Arial"/>
                          <a:ea typeface="Calibri"/>
                          <a:cs typeface="Arial"/>
                        </a:rPr>
                        <a:t>3d</a:t>
                      </a:r>
                      <a:r>
                        <a:rPr lang="en-US" sz="1200" baseline="30000">
                          <a:latin typeface="Arial"/>
                          <a:ea typeface="Calibri"/>
                          <a:cs typeface="Arial"/>
                        </a:rPr>
                        <a:t>6</a:t>
                      </a:r>
                      <a:r>
                        <a:rPr lang="en-US" sz="1200">
                          <a:latin typeface="Arial"/>
                          <a:ea typeface="Calibri"/>
                          <a:cs typeface="Arial"/>
                        </a:rPr>
                        <a:t>(</a:t>
                      </a:r>
                      <a:r>
                        <a:rPr lang="en-US" sz="1200" baseline="30000">
                          <a:latin typeface="Arial"/>
                          <a:ea typeface="Calibri"/>
                          <a:cs typeface="Arial"/>
                        </a:rPr>
                        <a:t>3</a:t>
                      </a:r>
                      <a:r>
                        <a:rPr lang="en-US" sz="1200">
                          <a:latin typeface="Arial"/>
                          <a:ea typeface="Calibri"/>
                          <a:cs typeface="Arial"/>
                        </a:rPr>
                        <a:t>F2)4s4p(</a:t>
                      </a:r>
                      <a:r>
                        <a:rPr lang="en-US" sz="1200" baseline="30000">
                          <a:latin typeface="Arial"/>
                          <a:ea typeface="Calibri"/>
                          <a:cs typeface="Arial"/>
                        </a:rPr>
                        <a:t>3</a:t>
                      </a:r>
                      <a:r>
                        <a:rPr lang="en-US" sz="1200">
                          <a:latin typeface="Arial"/>
                          <a:ea typeface="Calibri"/>
                          <a:cs typeface="Arial"/>
                        </a:rPr>
                        <a:t>P</a:t>
                      </a:r>
                      <a:r>
                        <a:rPr lang="en-US" sz="1200" baseline="30000">
                          <a:latin typeface="Arial"/>
                          <a:ea typeface="Calibri"/>
                          <a:cs typeface="Arial"/>
                        </a:rPr>
                        <a:t>°</a:t>
                      </a:r>
                      <a:r>
                        <a:rPr lang="en-US" sz="1200">
                          <a:latin typeface="Arial"/>
                          <a:ea typeface="Calibri"/>
                          <a:cs typeface="Arial"/>
                        </a:rPr>
                        <a:t>)  w</a:t>
                      </a:r>
                      <a:r>
                        <a:rPr lang="en-US" sz="1200" baseline="30000">
                          <a:latin typeface="Arial"/>
                          <a:ea typeface="Calibri"/>
                          <a:cs typeface="Arial"/>
                        </a:rPr>
                        <a:t>5</a:t>
                      </a:r>
                      <a:r>
                        <a:rPr lang="en-US" sz="1200">
                          <a:latin typeface="Arial"/>
                          <a:ea typeface="Calibri"/>
                          <a:cs typeface="Arial"/>
                        </a:rPr>
                        <a:t>F°</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Times New Roman"/>
                          <a:cs typeface="Arial"/>
                        </a:rPr>
                        <a:t>800~</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a:latin typeface="Calibri"/>
                          <a:ea typeface="Times New Roman"/>
                          <a:cs typeface="Arial"/>
                        </a:rPr>
                        <a:t>22.5</a:t>
                      </a:r>
                      <a:endParaRPr lang="en-US" sz="1100">
                        <a:latin typeface="Calibri"/>
                        <a:ea typeface="Calibri"/>
                        <a:cs typeface="Arial"/>
                      </a:endParaRPr>
                    </a:p>
                  </a:txBody>
                  <a:tcPr marL="68580" marR="68580" marT="0" marB="0"/>
                </a:tc>
                <a:tc>
                  <a:txBody>
                    <a:bodyPr/>
                    <a:lstStyle/>
                    <a:p>
                      <a:pPr algn="just" rtl="1">
                        <a:lnSpc>
                          <a:spcPct val="115000"/>
                        </a:lnSpc>
                        <a:spcAft>
                          <a:spcPts val="0"/>
                        </a:spcAft>
                      </a:pPr>
                      <a:r>
                        <a:rPr lang="he-IL" sz="1200" dirty="0">
                          <a:latin typeface="Calibri"/>
                          <a:ea typeface="Times New Roman"/>
                          <a:cs typeface="Arial"/>
                        </a:rPr>
                        <a:t>7.5</a:t>
                      </a:r>
                      <a:endParaRPr lang="en-US" sz="1100" dirty="0">
                        <a:latin typeface="Calibri"/>
                        <a:ea typeface="Calibri"/>
                        <a:cs typeface="Ari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מדידות </a:t>
            </a:r>
            <a:r>
              <a:rPr lang="he-IL" dirty="0" smtClean="0"/>
              <a:t>פלואורסנציה</a:t>
            </a:r>
            <a:endParaRPr lang="en-US" dirty="0"/>
          </a:p>
        </p:txBody>
      </p:sp>
      <p:sp>
        <p:nvSpPr>
          <p:cNvPr id="3" name="Content Placeholder 2"/>
          <p:cNvSpPr>
            <a:spLocks noGrp="1"/>
          </p:cNvSpPr>
          <p:nvPr>
            <p:ph idx="1"/>
          </p:nvPr>
        </p:nvSpPr>
        <p:spPr>
          <a:xfrm>
            <a:off x="685800" y="1524000"/>
            <a:ext cx="8001000" cy="5334000"/>
          </a:xfrm>
        </p:spPr>
        <p:txBody>
          <a:bodyPr>
            <a:normAutofit fontScale="77500" lnSpcReduction="20000"/>
          </a:bodyPr>
          <a:lstStyle/>
          <a:p>
            <a:pPr algn="r" rtl="1"/>
            <a:r>
              <a:rPr lang="he-IL" dirty="0"/>
              <a:t>מדדנו את אותות הפלואורסנציה של הקווים המפורטים בטבלה שבמצגת.</a:t>
            </a:r>
          </a:p>
          <a:p>
            <a:pPr algn="r" rtl="1"/>
            <a:r>
              <a:rPr lang="he-IL" dirty="0"/>
              <a:t>מדידות הפלורסנציה במערך הראשון וכן התאמות מוחלקות לקווים אלו שנעשו על ידי מיצוע של 25 פיקסלים מופיעות במפות שבשקף הבא. מדידות המערך השני והתאמותיהן מופיעות בשקף שאחריו. בכל התמונות כיוון תנועת קרן הלייזר הוא משמאל לימין.</a:t>
            </a:r>
          </a:p>
          <a:p>
            <a:pPr algn="r" rtl="1"/>
            <a:r>
              <a:rPr lang="he-IL" dirty="0"/>
              <a:t>עבור הקו השני בטבלה התקבלה תמונה רועשת עקב עוצמת הפליטה החלשה.</a:t>
            </a:r>
          </a:p>
          <a:p>
            <a:pPr algn="r" rtl="1"/>
            <a:r>
              <a:rPr lang="he-IL" dirty="0"/>
              <a:t>עבור הקוים הראשון והשלישי בטבלה התקבלה תמונה סימטרית למדי.</a:t>
            </a:r>
          </a:p>
          <a:p>
            <a:pPr algn="r" rtl="1"/>
            <a:r>
              <a:rPr lang="he-IL" dirty="0"/>
              <a:t>עבור הקו הרביעי בטבלה התקבלה תמונה שאינה סימטרית, בה ישנה ירידה בפלואורסנציה בצד הימני של התמונה עקב הירידה בעוצמת הלייזר שנגרמה מהבליעה העצמית.</a:t>
            </a:r>
            <a:endParaRPr lang="en-US" dirty="0"/>
          </a:p>
          <a:p>
            <a:pPr>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מדידות פלורסנציה</a:t>
            </a:r>
            <a:endParaRPr lang="en-US" dirty="0"/>
          </a:p>
        </p:txBody>
      </p:sp>
      <p:sp>
        <p:nvSpPr>
          <p:cNvPr id="3" name="Content Placeholder 2"/>
          <p:cNvSpPr>
            <a:spLocks noGrp="1"/>
          </p:cNvSpPr>
          <p:nvPr>
            <p:ph idx="1"/>
          </p:nvPr>
        </p:nvSpPr>
        <p:spPr>
          <a:xfrm>
            <a:off x="6172200" y="1600200"/>
            <a:ext cx="2971800" cy="4525963"/>
          </a:xfrm>
        </p:spPr>
        <p:txBody>
          <a:bodyPr>
            <a:normAutofit fontScale="70000" lnSpcReduction="20000"/>
          </a:bodyPr>
          <a:lstStyle/>
          <a:p>
            <a:pPr algn="r" rtl="1">
              <a:buNone/>
            </a:pPr>
            <a:r>
              <a:rPr lang="he-IL" dirty="0"/>
              <a:t>	(א) מדידות </a:t>
            </a:r>
            <a:r>
              <a:rPr lang="he-IL" dirty="0" smtClean="0"/>
              <a:t>פלואורסנציה </a:t>
            </a:r>
            <a:r>
              <a:rPr lang="he-IL" dirty="0"/>
              <a:t>של הקו השני בטבלה.</a:t>
            </a:r>
          </a:p>
          <a:p>
            <a:pPr algn="r" rtl="1">
              <a:buNone/>
            </a:pPr>
            <a:r>
              <a:rPr lang="he-IL" dirty="0"/>
              <a:t>	(ב) התאמה למדידות </a:t>
            </a:r>
            <a:r>
              <a:rPr lang="he-IL" dirty="0" smtClean="0"/>
              <a:t>הפלואורסנציה </a:t>
            </a:r>
            <a:r>
              <a:rPr lang="he-IL" dirty="0"/>
              <a:t>באיור (א). </a:t>
            </a:r>
          </a:p>
          <a:p>
            <a:pPr algn="r" rtl="1">
              <a:buNone/>
            </a:pPr>
            <a:r>
              <a:rPr lang="he-IL" dirty="0"/>
              <a:t>	(ג) מדידות </a:t>
            </a:r>
            <a:r>
              <a:rPr lang="he-IL" dirty="0" smtClean="0"/>
              <a:t>הפלואורסנציה </a:t>
            </a:r>
            <a:r>
              <a:rPr lang="he-IL" dirty="0"/>
              <a:t>של הקו הראשון בטבלה.</a:t>
            </a:r>
          </a:p>
          <a:p>
            <a:pPr algn="r" rtl="1">
              <a:buNone/>
            </a:pPr>
            <a:r>
              <a:rPr lang="he-IL" dirty="0"/>
              <a:t>	(ד) התאמה למדידות </a:t>
            </a:r>
            <a:r>
              <a:rPr lang="he-IL" dirty="0" smtClean="0"/>
              <a:t>הפלואורסנציה </a:t>
            </a:r>
            <a:r>
              <a:rPr lang="he-IL" dirty="0"/>
              <a:t>באיור (ג).</a:t>
            </a:r>
            <a:endParaRPr lang="en-US" dirty="0"/>
          </a:p>
        </p:txBody>
      </p:sp>
      <p:pic>
        <p:nvPicPr>
          <p:cNvPr id="5" name="Picture 4"/>
          <p:cNvPicPr/>
          <p:nvPr/>
        </p:nvPicPr>
        <p:blipFill>
          <a:blip r:embed="rId2" cstate="print"/>
          <a:srcRect/>
          <a:stretch>
            <a:fillRect/>
          </a:stretch>
        </p:blipFill>
        <p:spPr bwMode="auto">
          <a:xfrm>
            <a:off x="762000" y="1447800"/>
            <a:ext cx="5272405" cy="434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מדידות </a:t>
            </a:r>
            <a:r>
              <a:rPr lang="he-IL" dirty="0" smtClean="0"/>
              <a:t>פלואורסנציה</a:t>
            </a:r>
            <a:endParaRPr lang="en-US" dirty="0"/>
          </a:p>
        </p:txBody>
      </p:sp>
      <p:sp>
        <p:nvSpPr>
          <p:cNvPr id="5" name="Rectangle 4"/>
          <p:cNvSpPr/>
          <p:nvPr/>
        </p:nvSpPr>
        <p:spPr>
          <a:xfrm>
            <a:off x="5715000" y="1600200"/>
            <a:ext cx="3048000" cy="4154984"/>
          </a:xfrm>
          <a:prstGeom prst="rect">
            <a:avLst/>
          </a:prstGeom>
        </p:spPr>
        <p:txBody>
          <a:bodyPr wrap="square">
            <a:spAutoFit/>
          </a:bodyPr>
          <a:lstStyle/>
          <a:p>
            <a:pPr algn="r" rtl="1">
              <a:buNone/>
            </a:pPr>
            <a:r>
              <a:rPr lang="he-IL" sz="2400" dirty="0"/>
              <a:t>(א) מדידות </a:t>
            </a:r>
            <a:r>
              <a:rPr lang="he-IL" sz="2400" dirty="0" smtClean="0"/>
              <a:t>פלואורסנציה </a:t>
            </a:r>
            <a:r>
              <a:rPr lang="he-IL" sz="2400" dirty="0"/>
              <a:t>של הקו השלישי בטבלה.</a:t>
            </a:r>
          </a:p>
          <a:p>
            <a:pPr algn="r" rtl="1">
              <a:buNone/>
            </a:pPr>
            <a:r>
              <a:rPr lang="he-IL" sz="2400" dirty="0"/>
              <a:t>(ב) התאמה למדידות </a:t>
            </a:r>
            <a:r>
              <a:rPr lang="he-IL" sz="2400" dirty="0" smtClean="0"/>
              <a:t>הפלואורסנציה </a:t>
            </a:r>
            <a:r>
              <a:rPr lang="he-IL" sz="2400" dirty="0"/>
              <a:t>באיור (א). </a:t>
            </a:r>
          </a:p>
          <a:p>
            <a:pPr algn="r" rtl="1">
              <a:buNone/>
            </a:pPr>
            <a:r>
              <a:rPr lang="he-IL" sz="2400" dirty="0"/>
              <a:t>(ג) מדידות </a:t>
            </a:r>
            <a:r>
              <a:rPr lang="he-IL" sz="2400" dirty="0" smtClean="0"/>
              <a:t>הפלואורסנציה </a:t>
            </a:r>
            <a:r>
              <a:rPr lang="he-IL" sz="2400" dirty="0"/>
              <a:t>של הקו השלישי בטבלה.</a:t>
            </a:r>
          </a:p>
          <a:p>
            <a:pPr algn="r" rtl="1">
              <a:buNone/>
            </a:pPr>
            <a:r>
              <a:rPr lang="he-IL" sz="2400" dirty="0"/>
              <a:t>(ד) התאמה למדידות </a:t>
            </a:r>
            <a:r>
              <a:rPr lang="he-IL" sz="2400" dirty="0" smtClean="0"/>
              <a:t>הפלואורסנציה </a:t>
            </a:r>
            <a:r>
              <a:rPr lang="he-IL" sz="2400" dirty="0"/>
              <a:t>באיור (ג).</a:t>
            </a:r>
            <a:endParaRPr lang="en-US" sz="2400" dirty="0"/>
          </a:p>
        </p:txBody>
      </p:sp>
      <p:pic>
        <p:nvPicPr>
          <p:cNvPr id="6" name="Picture 5"/>
          <p:cNvPicPr/>
          <p:nvPr/>
        </p:nvPicPr>
        <p:blipFill>
          <a:blip r:embed="rId2" cstate="print"/>
          <a:srcRect/>
          <a:stretch>
            <a:fillRect/>
          </a:stretch>
        </p:blipFill>
        <p:spPr bwMode="auto">
          <a:xfrm>
            <a:off x="228600" y="1524000"/>
            <a:ext cx="5457825" cy="431482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הביטויים לחישוב הריכוז האבסולוטי</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28600" y="1600200"/>
            <a:ext cx="8694821" cy="39624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הביטויים לחישוב הריכוז האבסולוטי</a:t>
            </a:r>
          </a:p>
        </p:txBody>
      </p:sp>
      <p:pic>
        <p:nvPicPr>
          <p:cNvPr id="3075" name="Picture 3"/>
          <p:cNvPicPr>
            <a:picLocks noChangeAspect="1" noChangeArrowheads="1"/>
          </p:cNvPicPr>
          <p:nvPr/>
        </p:nvPicPr>
        <p:blipFill>
          <a:blip r:embed="rId2" cstate="print"/>
          <a:srcRect/>
          <a:stretch>
            <a:fillRect/>
          </a:stretch>
        </p:blipFill>
        <p:spPr bwMode="auto">
          <a:xfrm>
            <a:off x="1219200" y="1752600"/>
            <a:ext cx="6949661" cy="44196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הביטויים לחישוב הריכוז האבסולוטי</a:t>
            </a:r>
          </a:p>
        </p:txBody>
      </p:sp>
      <p:sp>
        <p:nvSpPr>
          <p:cNvPr id="3" name="Content Placeholder 2"/>
          <p:cNvSpPr>
            <a:spLocks noGrp="1"/>
          </p:cNvSpPr>
          <p:nvPr>
            <p:ph idx="1"/>
          </p:nvPr>
        </p:nvSpPr>
        <p:spPr>
          <a:xfrm>
            <a:off x="457200" y="1600201"/>
            <a:ext cx="8229600" cy="3048000"/>
          </a:xfrm>
        </p:spPr>
        <p:txBody>
          <a:bodyPr>
            <a:normAutofit fontScale="92500" lnSpcReduction="20000"/>
          </a:bodyPr>
          <a:lstStyle/>
          <a:p>
            <a:pPr algn="r" rtl="1">
              <a:buNone/>
            </a:pPr>
            <a:r>
              <a:rPr lang="he-IL" dirty="0"/>
              <a:t>	מכאן ניתן לקבל את הריכוז האבסולוטי על ידי חלוקה ביחס בין ריכוז רמת היסוד לבין הריכוז הכולל, התלוי בטמפרטורה הידועה.  נניח כי בקרוב טוב חמש רמות האנרגיה הראשונות של הברזל הן אלו המאוכלסות. הריכוז האבסולוטי מתקבל באמצעות הצבה של הטמפרטורה הידועה בכל נקודה, של קבוע בולצמן, של האנרגיה של חמש הרמות הראשונות ושל המספרים הקוונטים </a:t>
            </a:r>
            <a:r>
              <a:rPr lang="en-US" dirty="0"/>
              <a:t>J</a:t>
            </a:r>
            <a:r>
              <a:rPr lang="he-IL" dirty="0"/>
              <a:t> שלהם במשוואה הבאה:</a:t>
            </a:r>
            <a:endParaRPr lang="en-US" dirty="0"/>
          </a:p>
          <a:p>
            <a:pPr algn="r" rtl="1"/>
            <a:endParaRPr lang="en-US" dirty="0"/>
          </a:p>
          <a:p>
            <a:endParaRPr lang="he-IL" dirty="0"/>
          </a:p>
        </p:txBody>
      </p:sp>
      <p:sp>
        <p:nvSpPr>
          <p:cNvPr id="4711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47112" name="Rectangle 8"/>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pic>
        <p:nvPicPr>
          <p:cNvPr id="47113" name="Picture 9"/>
          <p:cNvPicPr>
            <a:picLocks noChangeAspect="1" noChangeArrowheads="1"/>
          </p:cNvPicPr>
          <p:nvPr/>
        </p:nvPicPr>
        <p:blipFill>
          <a:blip r:embed="rId2" cstate="print"/>
          <a:srcRect/>
          <a:stretch>
            <a:fillRect/>
          </a:stretch>
        </p:blipFill>
        <p:spPr bwMode="auto">
          <a:xfrm>
            <a:off x="457200" y="5029200"/>
            <a:ext cx="8324850" cy="7429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נסיון החישוב של הריכוז האבסולוטי</a:t>
            </a:r>
            <a:endParaRPr lang="en-US" dirty="0"/>
          </a:p>
        </p:txBody>
      </p:sp>
      <p:sp>
        <p:nvSpPr>
          <p:cNvPr id="4" name="Content Placeholder 3"/>
          <p:cNvSpPr>
            <a:spLocks noGrp="1"/>
          </p:cNvSpPr>
          <p:nvPr>
            <p:ph idx="1"/>
          </p:nvPr>
        </p:nvSpPr>
        <p:spPr/>
        <p:txBody>
          <a:bodyPr>
            <a:normAutofit fontScale="92500" lnSpcReduction="20000"/>
          </a:bodyPr>
          <a:lstStyle/>
          <a:p>
            <a:pPr algn="r" rtl="1"/>
            <a:r>
              <a:rPr lang="he-IL" dirty="0"/>
              <a:t>שרטוט הלוגריתם הדרוש נתן תמונות משונות, שהתעלמו מתופעת ה-</a:t>
            </a:r>
            <a:r>
              <a:rPr lang="en-US" dirty="0"/>
              <a:t>buoyancy</a:t>
            </a:r>
            <a:r>
              <a:rPr lang="he-IL" dirty="0"/>
              <a:t> והצביעו על התפרקות ננו-חלקיקים ככל שמתרחקים מהמבער, תופעה הפוכה מתצפיות קודמות. ציפינו לתמונה דומה לתמונת הפלואורסנציה, שמצביעה על התפלגות הברזל האטומרי במצב היסוד כל עוד אין הנחתה של עוצמת הלייזר ושינויים ביעילות הקוונטית לפלואורסנציה ברחבי הלהבה. </a:t>
            </a:r>
          </a:p>
          <a:p>
            <a:pPr algn="r" rtl="1"/>
            <a:r>
              <a:rPr lang="he-IL" dirty="0"/>
              <a:t>התקבלה עלייה ב-</a:t>
            </a:r>
            <a:r>
              <a:rPr lang="en-US" dirty="0"/>
              <a:t>R(x)</a:t>
            </a:r>
            <a:r>
              <a:rPr lang="he-IL" dirty="0"/>
              <a:t> עם התקדמות בלהבה בכיוון קרן הלייזר, המצביעה על ירידה גדולה יותר בעוצמת הלייזר בקו החלש מאשר בקו החזק.</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נסיון החישוב של הריכוז האבסולוטי</a:t>
            </a:r>
          </a:p>
        </p:txBody>
      </p:sp>
      <p:sp>
        <p:nvSpPr>
          <p:cNvPr id="3" name="Content Placeholder 2"/>
          <p:cNvSpPr>
            <a:spLocks noGrp="1"/>
          </p:cNvSpPr>
          <p:nvPr>
            <p:ph idx="1"/>
          </p:nvPr>
        </p:nvSpPr>
        <p:spPr/>
        <p:txBody>
          <a:bodyPr/>
          <a:lstStyle/>
          <a:p>
            <a:pPr algn="r" rtl="1"/>
            <a:r>
              <a:rPr lang="he-IL" dirty="0"/>
              <a:t>לתצפיות </a:t>
            </a:r>
            <a:r>
              <a:rPr lang="he-IL" dirty="0" smtClean="0"/>
              <a:t>אלו, שאינן קונססטנטיות עם מדידות הפלואורסנציה, </a:t>
            </a:r>
            <a:r>
              <a:rPr lang="he-IL" dirty="0"/>
              <a:t>עשויים להיות כמה גורמים:</a:t>
            </a:r>
          </a:p>
          <a:p>
            <a:pPr lvl="1" algn="r" rtl="1"/>
            <a:r>
              <a:rPr lang="he-IL" dirty="0"/>
              <a:t>הנחתת עוצמת הלייזר גם בקו החלש</a:t>
            </a:r>
          </a:p>
          <a:p>
            <a:pPr lvl="1" algn="r" rtl="1"/>
            <a:r>
              <a:rPr lang="he-IL" dirty="0"/>
              <a:t>הפרש קטן מדי בין עוצמות הקווים בהם השתמשנו</a:t>
            </a:r>
          </a:p>
          <a:p>
            <a:pPr lvl="1" algn="r" rtl="1"/>
            <a:r>
              <a:rPr lang="he-IL" dirty="0"/>
              <a:t>שינויים ביעילות הקוואנטית לפלואורסנציה ברחבי הלהבה, שהנחנו כי אינם מתקיימים כאשר בצענו את החישובים.</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הקדמה</a:t>
            </a:r>
            <a:endParaRPr lang="en-US" dirty="0"/>
          </a:p>
        </p:txBody>
      </p:sp>
      <p:sp>
        <p:nvSpPr>
          <p:cNvPr id="3" name="Content Placeholder 2"/>
          <p:cNvSpPr>
            <a:spLocks noGrp="1"/>
          </p:cNvSpPr>
          <p:nvPr>
            <p:ph idx="1"/>
          </p:nvPr>
        </p:nvSpPr>
        <p:spPr>
          <a:xfrm>
            <a:off x="4800600" y="2133601"/>
            <a:ext cx="3886200" cy="2895600"/>
          </a:xfrm>
        </p:spPr>
        <p:txBody>
          <a:bodyPr>
            <a:normAutofit fontScale="77500" lnSpcReduction="20000"/>
          </a:bodyPr>
          <a:lstStyle/>
          <a:p>
            <a:pPr algn="r" rtl="1"/>
            <a:r>
              <a:rPr lang="he-IL" sz="3600" dirty="0"/>
              <a:t>ננו-חלקיקים של תחמוצות ברזל</a:t>
            </a:r>
          </a:p>
          <a:p>
            <a:pPr algn="r" rtl="1"/>
            <a:r>
              <a:rPr lang="he-IL" sz="3600" dirty="0"/>
              <a:t>מחקר עדכני בתחום</a:t>
            </a:r>
          </a:p>
          <a:p>
            <a:pPr algn="r" rtl="1"/>
            <a:r>
              <a:rPr lang="he-IL" sz="3600" dirty="0"/>
              <a:t>כיוון הלהבה</a:t>
            </a:r>
          </a:p>
          <a:p>
            <a:pPr algn="r" rtl="1"/>
            <a:r>
              <a:rPr lang="he-IL" sz="3600" dirty="0"/>
              <a:t>הפרעות בשיטת פלואורסנציה מושרית לייזר</a:t>
            </a:r>
            <a:endParaRPr lang="en-US" sz="3600" dirty="0"/>
          </a:p>
        </p:txBody>
      </p:sp>
      <p:pic>
        <p:nvPicPr>
          <p:cNvPr id="4" name="Picture 2" descr="C:\אופיר\תמונות\מעבדות\P70815-150332.jpg"/>
          <p:cNvPicPr>
            <a:picLocks noChangeAspect="1" noChangeArrowheads="1"/>
          </p:cNvPicPr>
          <p:nvPr/>
        </p:nvPicPr>
        <p:blipFill>
          <a:blip r:embed="rId2" cstate="print"/>
          <a:srcRect/>
          <a:stretch>
            <a:fillRect/>
          </a:stretch>
        </p:blipFill>
        <p:spPr bwMode="auto">
          <a:xfrm>
            <a:off x="381000" y="2057400"/>
            <a:ext cx="4219280" cy="3124200"/>
          </a:xfrm>
          <a:prstGeom prst="rect">
            <a:avLst/>
          </a:prstGeom>
          <a:noFill/>
        </p:spPr>
      </p:pic>
      <p:sp>
        <p:nvSpPr>
          <p:cNvPr id="5" name="TextBox 4"/>
          <p:cNvSpPr txBox="1"/>
          <p:nvPr/>
        </p:nvSpPr>
        <p:spPr>
          <a:xfrm>
            <a:off x="609600" y="5638800"/>
            <a:ext cx="8007546" cy="646331"/>
          </a:xfrm>
          <a:prstGeom prst="rect">
            <a:avLst/>
          </a:prstGeom>
          <a:noFill/>
        </p:spPr>
        <p:txBody>
          <a:bodyPr wrap="square" rtlCol="1">
            <a:spAutoFit/>
          </a:bodyPr>
          <a:lstStyle/>
          <a:p>
            <a:pPr algn="r" rtl="1"/>
            <a:r>
              <a:rPr lang="he-IL" dirty="0"/>
              <a:t>בתמונה: המעבדה בה נעשה החלק הניסויי של העבודה. ניתן להבחין בלייזר הצבע בו השתמשנו ובתא הבעירה.</a:t>
            </a:r>
          </a:p>
        </p:txBody>
      </p:sp>
    </p:spTree>
    <p:extLst>
      <p:ext uri="{BB962C8B-B14F-4D97-AF65-F5344CB8AC3E}">
        <p14:creationId xmlns:p14="http://schemas.microsoft.com/office/powerpoint/2010/main" val="21460802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מציאת הבליעה של הלייזר</a:t>
            </a:r>
            <a:endParaRPr lang="en-US" dirty="0"/>
          </a:p>
        </p:txBody>
      </p:sp>
      <p:sp>
        <p:nvSpPr>
          <p:cNvPr id="3" name="Content Placeholder 2"/>
          <p:cNvSpPr>
            <a:spLocks noGrp="1"/>
          </p:cNvSpPr>
          <p:nvPr>
            <p:ph idx="1"/>
          </p:nvPr>
        </p:nvSpPr>
        <p:spPr>
          <a:xfrm>
            <a:off x="4495800" y="1600200"/>
            <a:ext cx="4419600" cy="4800600"/>
          </a:xfrm>
        </p:spPr>
        <p:txBody>
          <a:bodyPr>
            <a:normAutofit fontScale="92500" lnSpcReduction="10000"/>
          </a:bodyPr>
          <a:lstStyle/>
          <a:p>
            <a:pPr algn="r" rtl="1">
              <a:buNone/>
            </a:pPr>
            <a:r>
              <a:rPr lang="he-IL" dirty="0"/>
              <a:t>	מצאנו את בליעת הלייזר, הפרופרציונלית לריכוז הברזל האטומרי במצב היסוד, במרחקים שונים מן המבער. זו מופיעה בגרף משמאל. ניתן לראות כי היא מאששת את הטענה שתמונות הפלואורסנציה דומות להתפלגות הברזל האטומרי במצב היסוד בלהבה.</a:t>
            </a:r>
            <a:endParaRPr lang="en-US" dirty="0"/>
          </a:p>
          <a:p>
            <a:endParaRPr lang="en-US" dirty="0"/>
          </a:p>
        </p:txBody>
      </p:sp>
      <p:pic>
        <p:nvPicPr>
          <p:cNvPr id="4" name="Picture 3"/>
          <p:cNvPicPr/>
          <p:nvPr/>
        </p:nvPicPr>
        <p:blipFill>
          <a:blip r:embed="rId2" cstate="print"/>
          <a:srcRect/>
          <a:stretch>
            <a:fillRect/>
          </a:stretch>
        </p:blipFill>
        <p:spPr bwMode="auto">
          <a:xfrm>
            <a:off x="762000" y="1981200"/>
            <a:ext cx="3352800" cy="3048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e-IL" dirty="0"/>
              <a:t>מציאת ההתפלגות היחסית של הברזל בלהבה</a:t>
            </a:r>
            <a:endParaRPr lang="en-US" dirty="0"/>
          </a:p>
        </p:txBody>
      </p:sp>
      <p:sp>
        <p:nvSpPr>
          <p:cNvPr id="3" name="Content Placeholder 2"/>
          <p:cNvSpPr>
            <a:spLocks noGrp="1"/>
          </p:cNvSpPr>
          <p:nvPr>
            <p:ph idx="1"/>
          </p:nvPr>
        </p:nvSpPr>
        <p:spPr>
          <a:xfrm>
            <a:off x="457200" y="1600201"/>
            <a:ext cx="8229600" cy="3200400"/>
          </a:xfrm>
        </p:spPr>
        <p:txBody>
          <a:bodyPr>
            <a:normAutofit lnSpcReduction="10000"/>
          </a:bodyPr>
          <a:lstStyle/>
          <a:p>
            <a:pPr algn="r">
              <a:buNone/>
            </a:pPr>
            <a:r>
              <a:rPr lang="he-IL" dirty="0"/>
              <a:t>לסיכום החישובים החלטנו למצוא את התפלגות הריכוז היחסי בלהבות באמצעות חלוקת עוצמת הפלורסנציה בכל הקווים שנמדדו ביחס בין ריכוז הרמה המתאימה לריכוז הברזל הכולל. יחס זה נמצא על ידי התפלגות בולצמן. הנחנו כי חמש הרמות הראשונות מאוכלסות. כך, למשל, עבור הקו מרמת היסוד השתמשנו במשוואה הבאה:</a:t>
            </a:r>
            <a:endParaRPr lang="en-US" dirty="0"/>
          </a:p>
          <a:p>
            <a:endParaRPr lang="en-US" dirty="0"/>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ea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921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38200" y="5257800"/>
            <a:ext cx="7454590" cy="5334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e-IL" dirty="0"/>
              <a:t>מציאת ההתפלגות היחסית של הברזל בלהבה</a:t>
            </a:r>
          </a:p>
        </p:txBody>
      </p:sp>
      <p:sp>
        <p:nvSpPr>
          <p:cNvPr id="3" name="Content Placeholder 2"/>
          <p:cNvSpPr>
            <a:spLocks noGrp="1"/>
          </p:cNvSpPr>
          <p:nvPr>
            <p:ph idx="1"/>
          </p:nvPr>
        </p:nvSpPr>
        <p:spPr/>
        <p:txBody>
          <a:bodyPr/>
          <a:lstStyle/>
          <a:p>
            <a:pPr algn="r" rtl="1">
              <a:buNone/>
            </a:pPr>
            <a:r>
              <a:rPr lang="he-IL" dirty="0"/>
              <a:t>	עבור הקו הראשון והקו השלישי התקבלו תוצאות שאינן רועשות, כאשר השתמשנו בתוצאות המוחלקות. התוצאות דומות מאוד לתוצאות הפלואורסנציה. השוני בין התמונות נגרם כתוצאה מכך שהתמונות מתאימות ללהבות שונות בימים שונים, והוא תואם שינויים בין תמונות הפלואורסנציה. בשקף הבא מופיעות תמונות ההתפלגות היחסית לצד תמונות הפלואורסנציה מהן ההתפלגות חושבה.</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e-IL" dirty="0"/>
              <a:t>מציאת ההתפלגות היחסית של הברזל בלהבה</a:t>
            </a:r>
            <a:endParaRPr lang="en-US" dirty="0"/>
          </a:p>
        </p:txBody>
      </p:sp>
      <p:sp>
        <p:nvSpPr>
          <p:cNvPr id="3" name="Content Placeholder 2"/>
          <p:cNvSpPr>
            <a:spLocks noGrp="1"/>
          </p:cNvSpPr>
          <p:nvPr>
            <p:ph idx="1"/>
          </p:nvPr>
        </p:nvSpPr>
        <p:spPr>
          <a:xfrm>
            <a:off x="5943600" y="1524000"/>
            <a:ext cx="2667000" cy="4800600"/>
          </a:xfrm>
        </p:spPr>
        <p:txBody>
          <a:bodyPr>
            <a:normAutofit fontScale="70000" lnSpcReduction="20000"/>
          </a:bodyPr>
          <a:lstStyle/>
          <a:p>
            <a:pPr algn="r">
              <a:buNone/>
            </a:pPr>
            <a:r>
              <a:rPr lang="he-IL" dirty="0"/>
              <a:t>(א) תמונת הפלואורסנציה של הקו הראשון בטבלה. </a:t>
            </a:r>
          </a:p>
          <a:p>
            <a:pPr algn="r">
              <a:buNone/>
            </a:pPr>
            <a:r>
              <a:rPr lang="he-IL" dirty="0"/>
              <a:t>(ב) התפלגות ריכוז הברזל היחסית לפי הקו הראשון בטבלה. </a:t>
            </a:r>
          </a:p>
          <a:p>
            <a:pPr algn="r">
              <a:buNone/>
            </a:pPr>
            <a:r>
              <a:rPr lang="he-IL" dirty="0"/>
              <a:t>(ג) תמונת הפלואורסנציה של הקו השלישי בטבלה.</a:t>
            </a:r>
          </a:p>
          <a:p>
            <a:pPr algn="r">
              <a:buNone/>
            </a:pPr>
            <a:r>
              <a:rPr lang="he-IL" dirty="0"/>
              <a:t>(ד) התפלגות ריכוז הברזל היחסית לפי הקו השלישי בטבלה.</a:t>
            </a:r>
            <a:endParaRPr lang="en-US" dirty="0"/>
          </a:p>
          <a:p>
            <a:endParaRPr lang="en-US" dirty="0"/>
          </a:p>
        </p:txBody>
      </p:sp>
      <p:pic>
        <p:nvPicPr>
          <p:cNvPr id="8193" name="Picture 1"/>
          <p:cNvPicPr>
            <a:picLocks noChangeAspect="1" noChangeArrowheads="1"/>
          </p:cNvPicPr>
          <p:nvPr/>
        </p:nvPicPr>
        <p:blipFill>
          <a:blip r:embed="rId2" cstate="print"/>
          <a:srcRect/>
          <a:stretch>
            <a:fillRect/>
          </a:stretch>
        </p:blipFill>
        <p:spPr bwMode="auto">
          <a:xfrm>
            <a:off x="381000" y="1371600"/>
            <a:ext cx="5710371" cy="44196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סיכום</a:t>
            </a:r>
            <a:endParaRPr lang="en-US" dirty="0"/>
          </a:p>
        </p:txBody>
      </p:sp>
      <p:sp>
        <p:nvSpPr>
          <p:cNvPr id="3" name="Content Placeholder 2"/>
          <p:cNvSpPr>
            <a:spLocks noGrp="1"/>
          </p:cNvSpPr>
          <p:nvPr>
            <p:ph idx="1"/>
          </p:nvPr>
        </p:nvSpPr>
        <p:spPr/>
        <p:txBody>
          <a:bodyPr>
            <a:normAutofit fontScale="55000" lnSpcReduction="20000"/>
          </a:bodyPr>
          <a:lstStyle/>
          <a:p>
            <a:pPr algn="r" rtl="1">
              <a:buNone/>
            </a:pPr>
            <a:r>
              <a:rPr lang="he-IL" dirty="0" smtClean="0"/>
              <a:t>	התפלגות ריכוז הברזל האטומרי בלהבה שטוחה במבער מכוון-מטה נחקרה על מנת לתת מידע על תהליך יצירת ננו-חלקיקים של תחמוצות ברזל מברזל פנטקרבוניל בלהבות. נעשה שימוש בשיטת פלואורסנציה מושרית לייזר על מנת למדוד את ריכוז הברזל. ניסינו למצוא את הריכוז האבסולוטי של הברזל האטומרי בלהבה באמצעות יחסי הפלואורסנציה של קווים ספקטרליים שונים של הברזל, אולם שיטה זו לא הצליחה להתגבר על הקשיים של שיטות פלואורסנטיות, הנובעים בעיקר מבליעה עצמית של קרן הלייזר במהלך המעבר בלהבה. מצאנו באמצעות שימוש ביחסי האכלוס של רמות האנרגיה השונות של הברזל האטומרי ברחבי הלהבה, שהוערכו באמצעות מדידות טמפרטורה קודמות, את התפלגות הריכוז היחסי של הברזל האטומרי בלהבה. קיבלנו כי תוצאות מדידות הפלואורסנציה מצביעות במידה די קרובה על התפלגות הריכוז היחסי של הברזל בלהבה. התפלגות הריכוז שמצאנו תואמת מנגנונים ידועים, בהם בקרבת המבער, עד שבעה מילימטרים מפניו, גדל ריכוז הברזל האטומרי עם התרחקות מהמבער עקב התפרקות חומר המוצא. לאחר מכן ריכוז הברזל האטומרי קטן עם התרחקות מהמבער עקב יצירת ננו-חלקיקים של תחמוצות הברזל. כמו כן, בקרבת המבער, במרחק של 6-10 מילימטרים מפניו, הייתה עדות להצטברות רבה של ברזל אטומרי בצדי הלהבה ולא במרכזה, התואמת תהליכי זרימת גזים ידועים בלהבות בעלות מבער מכוון-מטה, הנגרמים כתוצאה מתופעת ה-</a:t>
            </a:r>
            <a:r>
              <a:rPr lang="en-US" dirty="0" smtClean="0"/>
              <a:t>buoyancy</a:t>
            </a:r>
            <a:r>
              <a:rPr lang="he-IL" dirty="0" smtClean="0"/>
              <a:t>.</a:t>
            </a:r>
            <a:endParaRPr lang="en-US" dirty="0" smtClean="0"/>
          </a:p>
          <a:p>
            <a:pPr algn="r" rtl="1"/>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ביבליוגרפיה</a:t>
            </a:r>
            <a:endParaRPr lang="en-US" dirty="0"/>
          </a:p>
        </p:txBody>
      </p:sp>
      <p:sp>
        <p:nvSpPr>
          <p:cNvPr id="4" name="Content Placeholder 3"/>
          <p:cNvSpPr>
            <a:spLocks noGrp="1"/>
          </p:cNvSpPr>
          <p:nvPr>
            <p:ph idx="1"/>
          </p:nvPr>
        </p:nvSpPr>
        <p:spPr/>
        <p:txBody>
          <a:bodyPr>
            <a:noAutofit/>
          </a:bodyPr>
          <a:lstStyle/>
          <a:p>
            <a:pPr>
              <a:buNone/>
            </a:pPr>
            <a:r>
              <a:rPr lang="en-US" sz="1200" dirty="0"/>
              <a:t>1. </a:t>
            </a:r>
            <a:r>
              <a:rPr lang="en-US" sz="1200" dirty="0" err="1"/>
              <a:t>Fomin</a:t>
            </a:r>
            <a:r>
              <a:rPr lang="en-US" sz="1200" dirty="0"/>
              <a:t>, A, </a:t>
            </a:r>
            <a:r>
              <a:rPr lang="en-US" sz="1200" dirty="0" err="1"/>
              <a:t>Poliak</a:t>
            </a:r>
            <a:r>
              <a:rPr lang="en-US" sz="1200" dirty="0"/>
              <a:t>, M, </a:t>
            </a:r>
            <a:r>
              <a:rPr lang="en-US" sz="1200" dirty="0" err="1"/>
              <a:t>Rahinov</a:t>
            </a:r>
            <a:r>
              <a:rPr lang="en-US" sz="1200" dirty="0"/>
              <a:t>, I, </a:t>
            </a:r>
            <a:r>
              <a:rPr lang="en-US" sz="1200" dirty="0" err="1"/>
              <a:t>Tsionsky</a:t>
            </a:r>
            <a:r>
              <a:rPr lang="en-US" sz="1200" dirty="0"/>
              <a:t>, V, </a:t>
            </a:r>
            <a:r>
              <a:rPr lang="en-US" sz="1200" dirty="0" err="1"/>
              <a:t>Cheskis</a:t>
            </a:r>
            <a:r>
              <a:rPr lang="en-US" sz="1200" dirty="0"/>
              <a:t>, S, “Combined particle mass spectrometer – Quartz crystal microbalance apparatus for in situ </a:t>
            </a:r>
            <a:r>
              <a:rPr lang="en-US" sz="1200" dirty="0" err="1"/>
              <a:t>nanoparticle</a:t>
            </a:r>
            <a:r>
              <a:rPr lang="en-US" sz="1200" dirty="0"/>
              <a:t> monitoring during flame assisted synthesis”, Combustion and Flame, volume 160, pages 2131-2140, 2013.</a:t>
            </a:r>
          </a:p>
          <a:p>
            <a:pPr>
              <a:buNone/>
            </a:pPr>
            <a:r>
              <a:rPr lang="en-US" sz="1200" dirty="0"/>
              <a:t>2. Kluge, S, Deng, L, </a:t>
            </a:r>
            <a:r>
              <a:rPr lang="en-US" sz="1200" dirty="0" err="1"/>
              <a:t>Feroughi</a:t>
            </a:r>
            <a:r>
              <a:rPr lang="en-US" sz="1200" dirty="0"/>
              <a:t>, O, Schneider, F, </a:t>
            </a:r>
            <a:r>
              <a:rPr lang="en-US" sz="1200" dirty="0" err="1"/>
              <a:t>Poliak</a:t>
            </a:r>
            <a:r>
              <a:rPr lang="en-US" sz="1200" dirty="0"/>
              <a:t>, M, </a:t>
            </a:r>
            <a:r>
              <a:rPr lang="en-US" sz="1200" dirty="0" err="1"/>
              <a:t>Fomin</a:t>
            </a:r>
            <a:r>
              <a:rPr lang="en-US" sz="1200" dirty="0"/>
              <a:t>, A, </a:t>
            </a:r>
            <a:r>
              <a:rPr lang="en-US" sz="1200" dirty="0" err="1"/>
              <a:t>Tsionsky</a:t>
            </a:r>
            <a:r>
              <a:rPr lang="en-US" sz="1200" dirty="0"/>
              <a:t>, V, </a:t>
            </a:r>
            <a:r>
              <a:rPr lang="en-US" sz="1200" dirty="0" err="1"/>
              <a:t>Cheskis</a:t>
            </a:r>
            <a:r>
              <a:rPr lang="en-US" sz="1200" dirty="0"/>
              <a:t>, S, </a:t>
            </a:r>
            <a:r>
              <a:rPr lang="en-US" sz="1200" dirty="0" err="1"/>
              <a:t>Wlokas</a:t>
            </a:r>
            <a:r>
              <a:rPr lang="en-US" sz="1200" dirty="0"/>
              <a:t>, I, </a:t>
            </a:r>
            <a:r>
              <a:rPr lang="en-US" sz="1200" dirty="0" err="1"/>
              <a:t>Rahinov</a:t>
            </a:r>
            <a:r>
              <a:rPr lang="en-US" sz="1200" dirty="0"/>
              <a:t>, I, Dreier, T, </a:t>
            </a:r>
            <a:r>
              <a:rPr lang="en-US" sz="1200" dirty="0" err="1"/>
              <a:t>Kempf</a:t>
            </a:r>
            <a:r>
              <a:rPr lang="en-US" sz="1200" dirty="0"/>
              <a:t>, A, </a:t>
            </a:r>
            <a:r>
              <a:rPr lang="en-US" sz="1200" dirty="0" err="1"/>
              <a:t>Wiggers</a:t>
            </a:r>
            <a:r>
              <a:rPr lang="en-US" sz="1200" dirty="0"/>
              <a:t>, H, Schulz, C, “Initial reaction steps during flame synthesis </a:t>
            </a:r>
            <a:r>
              <a:rPr lang="en-US" sz="1200" dirty="0" err="1"/>
              <a:t>ofiron</a:t>
            </a:r>
            <a:r>
              <a:rPr lang="en-US" sz="1200" dirty="0"/>
              <a:t>-oxide </a:t>
            </a:r>
            <a:r>
              <a:rPr lang="en-US" sz="1200" dirty="0" err="1"/>
              <a:t>nanoparticles</a:t>
            </a:r>
            <a:r>
              <a:rPr lang="en-US" sz="1200" dirty="0"/>
              <a:t>”, The Royal Society of Chemistry, May 7, 2015.</a:t>
            </a:r>
          </a:p>
          <a:p>
            <a:pPr>
              <a:buNone/>
            </a:pPr>
            <a:r>
              <a:rPr lang="en-US" sz="1200" dirty="0"/>
              <a:t>3. </a:t>
            </a:r>
            <a:r>
              <a:rPr lang="en-US" sz="1200" dirty="0" err="1"/>
              <a:t>Poliak</a:t>
            </a:r>
            <a:r>
              <a:rPr lang="en-US" sz="1200" dirty="0"/>
              <a:t>, M, </a:t>
            </a:r>
            <a:r>
              <a:rPr lang="en-US" sz="1200" dirty="0" err="1"/>
              <a:t>Fomin</a:t>
            </a:r>
            <a:r>
              <a:rPr lang="en-US" sz="1200" dirty="0"/>
              <a:t>, A, </a:t>
            </a:r>
            <a:r>
              <a:rPr lang="en-US" sz="1200" dirty="0" err="1"/>
              <a:t>Tsionsky</a:t>
            </a:r>
            <a:r>
              <a:rPr lang="en-US" sz="1200" dirty="0"/>
              <a:t>, V, </a:t>
            </a:r>
            <a:r>
              <a:rPr lang="en-US" sz="1200" dirty="0" err="1"/>
              <a:t>Cheskis</a:t>
            </a:r>
            <a:r>
              <a:rPr lang="en-US" sz="1200" dirty="0"/>
              <a:t>, S, </a:t>
            </a:r>
            <a:r>
              <a:rPr lang="en-US" sz="1200" dirty="0" err="1"/>
              <a:t>Wlokas</a:t>
            </a:r>
            <a:r>
              <a:rPr lang="en-US" sz="1200" dirty="0"/>
              <a:t>, I, </a:t>
            </a:r>
            <a:r>
              <a:rPr lang="en-US" sz="1200" dirty="0" err="1"/>
              <a:t>Rahinov</a:t>
            </a:r>
            <a:r>
              <a:rPr lang="en-US" sz="1200" dirty="0"/>
              <a:t>, I, “On the mechanism of </a:t>
            </a:r>
            <a:r>
              <a:rPr lang="en-US" sz="1200" dirty="0" err="1"/>
              <a:t>nanoparticle</a:t>
            </a:r>
            <a:r>
              <a:rPr lang="en-US" sz="1200" dirty="0"/>
              <a:t> formation in a flame doped by iron </a:t>
            </a:r>
            <a:r>
              <a:rPr lang="en-US" sz="1200" dirty="0" err="1"/>
              <a:t>pentacarbonyl</a:t>
            </a:r>
            <a:r>
              <a:rPr lang="en-US" sz="1200" dirty="0"/>
              <a:t>”, </a:t>
            </a:r>
            <a:r>
              <a:rPr lang="en-US" sz="1200" dirty="0" err="1"/>
              <a:t>Phys.Chem.Chem.Phys</a:t>
            </a:r>
            <a:r>
              <a:rPr lang="en-US" sz="1200" dirty="0"/>
              <a:t>., volume 17, issue 1, pages 680-685, 2015</a:t>
            </a:r>
          </a:p>
          <a:p>
            <a:pPr>
              <a:buNone/>
            </a:pPr>
            <a:r>
              <a:rPr lang="en-US" sz="1200" dirty="0"/>
              <a:t>4. </a:t>
            </a:r>
            <a:r>
              <a:rPr lang="en-US" sz="1200" dirty="0" err="1"/>
              <a:t>Rahinov</a:t>
            </a:r>
            <a:r>
              <a:rPr lang="en-US" sz="1200" dirty="0"/>
              <a:t>, I, </a:t>
            </a:r>
            <a:r>
              <a:rPr lang="en-US" sz="1200" dirty="0" err="1"/>
              <a:t>Fomin</a:t>
            </a:r>
            <a:r>
              <a:rPr lang="en-US" sz="1200" dirty="0"/>
              <a:t>, A, </a:t>
            </a:r>
            <a:r>
              <a:rPr lang="en-US" sz="1200" dirty="0" err="1"/>
              <a:t>Poliak</a:t>
            </a:r>
            <a:r>
              <a:rPr lang="en-US" sz="1200" dirty="0"/>
              <a:t>, M, </a:t>
            </a:r>
            <a:r>
              <a:rPr lang="en-US" sz="1200" dirty="0" err="1"/>
              <a:t>Cheskis</a:t>
            </a:r>
            <a:r>
              <a:rPr lang="en-US" sz="1200" dirty="0"/>
              <a:t>, S, “Absorption electronic spectrum of gaseous </a:t>
            </a:r>
            <a:r>
              <a:rPr lang="en-US" sz="1200" dirty="0" err="1"/>
              <a:t>FeO</a:t>
            </a:r>
            <a:r>
              <a:rPr lang="en-US" sz="1200" dirty="0"/>
              <a:t>: in situ detection with </a:t>
            </a:r>
            <a:r>
              <a:rPr lang="en-US" sz="1200" dirty="0" err="1"/>
              <a:t>intracavity</a:t>
            </a:r>
            <a:r>
              <a:rPr lang="en-US" sz="1200" dirty="0"/>
              <a:t> laser absorption spectroscopy in a </a:t>
            </a:r>
            <a:r>
              <a:rPr lang="en-US" sz="1200" dirty="0" err="1"/>
              <a:t>nanoparticle</a:t>
            </a:r>
            <a:r>
              <a:rPr lang="en-US" sz="1200" dirty="0"/>
              <a:t>-generating flame reactor”, Applied Physics B, 2014.</a:t>
            </a:r>
          </a:p>
          <a:p>
            <a:pPr>
              <a:buNone/>
            </a:pPr>
            <a:r>
              <a:rPr lang="en-US" sz="1200" dirty="0"/>
              <a:t>5. </a:t>
            </a:r>
            <a:r>
              <a:rPr lang="en-US" sz="1200" dirty="0" err="1"/>
              <a:t>Wlokas</a:t>
            </a:r>
            <a:r>
              <a:rPr lang="en-US" sz="1200" dirty="0"/>
              <a:t>, I, </a:t>
            </a:r>
            <a:r>
              <a:rPr lang="en-US" sz="1200" dirty="0" err="1"/>
              <a:t>Faccinetto</a:t>
            </a:r>
            <a:r>
              <a:rPr lang="en-US" sz="1200" dirty="0"/>
              <a:t>, </a:t>
            </a:r>
            <a:r>
              <a:rPr lang="en-US" sz="1200" dirty="0" err="1"/>
              <a:t>Tribalet</a:t>
            </a:r>
            <a:r>
              <a:rPr lang="en-US" sz="1200" dirty="0"/>
              <a:t>, B, A, Schulz, C, </a:t>
            </a:r>
            <a:r>
              <a:rPr lang="en-US" sz="1200" dirty="0" err="1"/>
              <a:t>Kempf</a:t>
            </a:r>
            <a:r>
              <a:rPr lang="en-US" sz="1200" dirty="0"/>
              <a:t>, A, “Mechanism of Iron Oxide Formation from Iron </a:t>
            </a:r>
            <a:r>
              <a:rPr lang="en-US" sz="1200" dirty="0" err="1"/>
              <a:t>Pentacarbonyl</a:t>
            </a:r>
            <a:r>
              <a:rPr lang="en-US" sz="1200" dirty="0"/>
              <a:t>-Doped Low-Pressure Hydrogen/Oxygen Flames”, International Journal of Chemical Kinetics, volume 45, issue 8, pages 487-498, August 2013.</a:t>
            </a:r>
          </a:p>
          <a:p>
            <a:pPr>
              <a:buNone/>
            </a:pPr>
            <a:r>
              <a:rPr lang="en-US" sz="1200" dirty="0"/>
              <a:t>6. </a:t>
            </a:r>
            <a:r>
              <a:rPr lang="en-US" sz="1200" dirty="0" err="1"/>
              <a:t>Wen</a:t>
            </a:r>
            <a:r>
              <a:rPr lang="en-US" sz="1200" dirty="0"/>
              <a:t>, J.Z, Franklin, C.G, Ashcraft, R.W, Green, W.H, “Detailed Kinetic Modeling of Iron </a:t>
            </a:r>
            <a:r>
              <a:rPr lang="en-US" sz="1200" dirty="0" err="1"/>
              <a:t>Nanoparticle</a:t>
            </a:r>
            <a:r>
              <a:rPr lang="en-US" sz="1200" dirty="0"/>
              <a:t> Synthesis from the Decomposition of Fe(CO)</a:t>
            </a:r>
            <a:r>
              <a:rPr lang="en-US" sz="1200" baseline="-25000" dirty="0"/>
              <a:t>5</a:t>
            </a:r>
            <a:r>
              <a:rPr lang="en-US" sz="1200" dirty="0"/>
              <a:t>”, The Journal of Physical Chemistry, volume 111, issue 15, pages 5677-5688, March 28, 2007.</a:t>
            </a:r>
          </a:p>
          <a:p>
            <a:pPr>
              <a:buNone/>
            </a:pPr>
            <a:r>
              <a:rPr lang="en-US" sz="1200" dirty="0"/>
              <a:t>7. Hecht, C, </a:t>
            </a:r>
            <a:r>
              <a:rPr lang="en-US" sz="1200" dirty="0" err="1"/>
              <a:t>Kronemayer</a:t>
            </a:r>
            <a:r>
              <a:rPr lang="en-US" sz="1200" dirty="0"/>
              <a:t>, H, Dreier, T, </a:t>
            </a:r>
            <a:r>
              <a:rPr lang="en-US" sz="1200" dirty="0" err="1"/>
              <a:t>Wiggers</a:t>
            </a:r>
            <a:r>
              <a:rPr lang="en-US" sz="1200" dirty="0"/>
              <a:t>, H, Schulz, C, “Imaging measurements of atomic iron concentration with laser-induced fluorescence in a </a:t>
            </a:r>
            <a:r>
              <a:rPr lang="en-US" sz="1200" dirty="0" err="1"/>
              <a:t>nanoparticle</a:t>
            </a:r>
            <a:r>
              <a:rPr lang="en-US" sz="1200" dirty="0"/>
              <a:t> synthesis flame reactor”, Applied Physics B, volume 94, pages 119-125, 2009.</a:t>
            </a:r>
          </a:p>
          <a:p>
            <a:pPr>
              <a:buNone/>
            </a:pPr>
            <a:r>
              <a:rPr lang="he-IL" sz="1200" dirty="0"/>
              <a:t>8</a:t>
            </a:r>
            <a:r>
              <a:rPr lang="en-US" sz="1200" dirty="0"/>
              <a:t>. </a:t>
            </a:r>
            <a:r>
              <a:rPr lang="en-US" sz="1200" dirty="0" err="1"/>
              <a:t>Gerasimov</a:t>
            </a:r>
            <a:r>
              <a:rPr lang="en-US" sz="1200" dirty="0"/>
              <a:t>, I.E, </a:t>
            </a:r>
            <a:r>
              <a:rPr lang="en-US" sz="1200" dirty="0" err="1"/>
              <a:t>Knyazkov</a:t>
            </a:r>
            <a:r>
              <a:rPr lang="en-US" sz="1200" dirty="0"/>
              <a:t>, D.A, </a:t>
            </a:r>
            <a:r>
              <a:rPr lang="en-US" sz="1200" dirty="0" err="1"/>
              <a:t>Shmakov</a:t>
            </a:r>
            <a:r>
              <a:rPr lang="en-US" sz="1200" dirty="0"/>
              <a:t>, A.G, </a:t>
            </a:r>
            <a:r>
              <a:rPr lang="en-US" sz="1200" dirty="0" err="1"/>
              <a:t>Paletsky</a:t>
            </a:r>
            <a:r>
              <a:rPr lang="en-US" sz="1200" dirty="0"/>
              <a:t>, A.A, </a:t>
            </a:r>
            <a:r>
              <a:rPr lang="en-US" sz="1200" dirty="0" err="1"/>
              <a:t>Shvartsberg</a:t>
            </a:r>
            <a:r>
              <a:rPr lang="en-US" sz="1200" dirty="0"/>
              <a:t>, V.M, </a:t>
            </a:r>
            <a:r>
              <a:rPr lang="en-US" sz="1200" dirty="0" err="1"/>
              <a:t>Bolshova</a:t>
            </a:r>
            <a:r>
              <a:rPr lang="en-US" sz="1200" dirty="0"/>
              <a:t>, T.A, </a:t>
            </a:r>
            <a:r>
              <a:rPr lang="en-US" sz="1200" dirty="0" err="1"/>
              <a:t>Korobeinichev</a:t>
            </a:r>
            <a:r>
              <a:rPr lang="en-US" sz="1200" dirty="0"/>
              <a:t>, O.P, “Inhibition of hydrogen–oxygen flames by iron </a:t>
            </a:r>
            <a:r>
              <a:rPr lang="en-US" sz="1200" dirty="0" err="1"/>
              <a:t>pentacarbonyl</a:t>
            </a:r>
            <a:r>
              <a:rPr lang="en-US" sz="1200" dirty="0"/>
              <a:t> at atmospheric pressure”, Proceedings of the Combustion Institute, volume 33, pages 2523-2529, 2011.</a:t>
            </a:r>
          </a:p>
          <a:p>
            <a:pPr>
              <a:buNone/>
            </a:pPr>
            <a:r>
              <a:rPr lang="he-IL" sz="1200" dirty="0"/>
              <a:t>9</a:t>
            </a:r>
            <a:r>
              <a:rPr lang="en-US" sz="1200" dirty="0"/>
              <a:t>. </a:t>
            </a:r>
            <a:r>
              <a:rPr lang="en-US" sz="1200" dirty="0" err="1"/>
              <a:t>Feroughi</a:t>
            </a:r>
            <a:r>
              <a:rPr lang="en-US" sz="1200" dirty="0"/>
              <a:t>, O.M, </a:t>
            </a:r>
            <a:r>
              <a:rPr lang="en-US" sz="1200" dirty="0" err="1"/>
              <a:t>Hardt</a:t>
            </a:r>
            <a:r>
              <a:rPr lang="en-US" sz="1200" dirty="0"/>
              <a:t>, S, </a:t>
            </a:r>
            <a:r>
              <a:rPr lang="en-US" sz="1200" dirty="0" err="1"/>
              <a:t>Wlokas</a:t>
            </a:r>
            <a:r>
              <a:rPr lang="en-US" sz="1200" dirty="0"/>
              <a:t>, I, </a:t>
            </a:r>
            <a:r>
              <a:rPr lang="en-US" sz="1200" dirty="0" err="1"/>
              <a:t>Hulser</a:t>
            </a:r>
            <a:r>
              <a:rPr lang="en-US" sz="1200" dirty="0"/>
              <a:t>, T, </a:t>
            </a:r>
            <a:r>
              <a:rPr lang="en-US" sz="1200" dirty="0" err="1"/>
              <a:t>Wiggers</a:t>
            </a:r>
            <a:r>
              <a:rPr lang="en-US" sz="1200" dirty="0"/>
              <a:t>, H, Dreier, T, Schulz, C, “Laser-based in situ measurement and simulation of gas-phase temperature and iron atom concentration in a pilot-plant </a:t>
            </a:r>
            <a:r>
              <a:rPr lang="en-US" sz="1200" dirty="0" err="1"/>
              <a:t>nanoparticle</a:t>
            </a:r>
            <a:r>
              <a:rPr lang="en-US" sz="1200" dirty="0"/>
              <a:t> synthesis reactor”, Proceedings of the Combustion Institute, volume 35, issue 2, pages 2299–2306, 2015.</a:t>
            </a:r>
          </a:p>
          <a:p>
            <a:pPr>
              <a:buNone/>
            </a:pPr>
            <a:r>
              <a:rPr lang="en-US" sz="1200" dirty="0"/>
              <a:t>10. </a:t>
            </a:r>
            <a:r>
              <a:rPr lang="en-US" sz="1200" dirty="0" err="1"/>
              <a:t>Fomin</a:t>
            </a:r>
            <a:r>
              <a:rPr lang="en-US" sz="1200" dirty="0"/>
              <a:t>, A, </a:t>
            </a:r>
            <a:r>
              <a:rPr lang="en-US" sz="1200" dirty="0" err="1"/>
              <a:t>Poliak</a:t>
            </a:r>
            <a:r>
              <a:rPr lang="en-US" sz="1200" dirty="0"/>
              <a:t>, M, </a:t>
            </a:r>
            <a:r>
              <a:rPr lang="en-US" sz="1200" dirty="0" err="1"/>
              <a:t>Tsionsky</a:t>
            </a:r>
            <a:r>
              <a:rPr lang="en-US" sz="1200" dirty="0"/>
              <a:t>, V, </a:t>
            </a:r>
            <a:r>
              <a:rPr lang="en-US" sz="1200" dirty="0" err="1"/>
              <a:t>Cheskis</a:t>
            </a:r>
            <a:r>
              <a:rPr lang="en-US" sz="1200" dirty="0"/>
              <a:t>, S, </a:t>
            </a:r>
            <a:r>
              <a:rPr lang="en-US" sz="1200" dirty="0" err="1"/>
              <a:t>Rahinov</a:t>
            </a:r>
            <a:r>
              <a:rPr lang="en-US" sz="1200" dirty="0"/>
              <a:t>, I, “A method for </a:t>
            </a:r>
            <a:r>
              <a:rPr lang="en-US" sz="1200" dirty="0" err="1"/>
              <a:t>nanoparticle</a:t>
            </a:r>
            <a:r>
              <a:rPr lang="en-US" sz="1200" dirty="0"/>
              <a:t> characterization by laser induced detuning of quartz crystal microbalance (LID-QCM)”, Sensors and Actuators B: Chemical, volume 202, pages 861-865, 2014.</a:t>
            </a:r>
          </a:p>
          <a:p>
            <a:pPr>
              <a:buNone/>
            </a:pPr>
            <a:endParaRPr lang="he-IL" sz="1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ביבליוגרפיה</a:t>
            </a:r>
          </a:p>
        </p:txBody>
      </p:sp>
      <p:sp>
        <p:nvSpPr>
          <p:cNvPr id="3" name="Content Placeholder 2"/>
          <p:cNvSpPr>
            <a:spLocks noGrp="1"/>
          </p:cNvSpPr>
          <p:nvPr>
            <p:ph idx="1"/>
          </p:nvPr>
        </p:nvSpPr>
        <p:spPr/>
        <p:txBody>
          <a:bodyPr>
            <a:normAutofit fontScale="40000" lnSpcReduction="20000"/>
          </a:bodyPr>
          <a:lstStyle/>
          <a:p>
            <a:pPr>
              <a:buNone/>
            </a:pPr>
            <a:r>
              <a:rPr lang="en-US" dirty="0"/>
              <a:t>11. </a:t>
            </a:r>
            <a:r>
              <a:rPr lang="en-US" dirty="0" err="1"/>
              <a:t>Wiggers</a:t>
            </a:r>
            <a:r>
              <a:rPr lang="en-US" dirty="0"/>
              <a:t>, H, </a:t>
            </a:r>
            <a:r>
              <a:rPr lang="en-US" dirty="0" err="1"/>
              <a:t>Fikri</a:t>
            </a:r>
            <a:r>
              <a:rPr lang="en-US" dirty="0"/>
              <a:t>, M, </a:t>
            </a:r>
            <a:r>
              <a:rPr lang="en-US" dirty="0" err="1"/>
              <a:t>Wlokas</a:t>
            </a:r>
            <a:r>
              <a:rPr lang="en-US" dirty="0"/>
              <a:t>, I, Roth, P, Schulz, C, “Synthesis of Tailored </a:t>
            </a:r>
            <a:r>
              <a:rPr lang="en-US" dirty="0" err="1"/>
              <a:t>Nanoparticles</a:t>
            </a:r>
            <a:r>
              <a:rPr lang="en-US" dirty="0"/>
              <a:t> in Flames: Chemical Kinetics, In Situ Diagnostics, Numerical Simulation, and Process Development”, </a:t>
            </a:r>
            <a:r>
              <a:rPr lang="en-US" dirty="0" err="1"/>
              <a:t>Nanoparticles</a:t>
            </a:r>
            <a:r>
              <a:rPr lang="en-US" dirty="0"/>
              <a:t> from the </a:t>
            </a:r>
            <a:r>
              <a:rPr lang="en-US" dirty="0" err="1"/>
              <a:t>Gasphase</a:t>
            </a:r>
            <a:r>
              <a:rPr lang="en-US" dirty="0"/>
              <a:t> : Formation, Structure, Properties, pages 3-48, 2012.</a:t>
            </a:r>
          </a:p>
          <a:p>
            <a:pPr>
              <a:buNone/>
            </a:pPr>
            <a:r>
              <a:rPr lang="en-US" dirty="0"/>
              <a:t>12. </a:t>
            </a:r>
            <a:r>
              <a:rPr lang="en-US" dirty="0" err="1"/>
              <a:t>Fomin</a:t>
            </a:r>
            <a:r>
              <a:rPr lang="en-US" dirty="0"/>
              <a:t>, A, Kluge, S, </a:t>
            </a:r>
            <a:r>
              <a:rPr lang="en-US" dirty="0" err="1"/>
              <a:t>Fjodorow</a:t>
            </a:r>
            <a:r>
              <a:rPr lang="en-US" dirty="0"/>
              <a:t>, P, </a:t>
            </a:r>
            <a:r>
              <a:rPr lang="en-US" dirty="0" err="1"/>
              <a:t>Pilipody</a:t>
            </a:r>
            <a:r>
              <a:rPr lang="en-US" dirty="0"/>
              <a:t>, A, </a:t>
            </a:r>
            <a:r>
              <a:rPr lang="en-US" dirty="0" err="1"/>
              <a:t>Sellmann</a:t>
            </a:r>
            <a:r>
              <a:rPr lang="en-US" dirty="0"/>
              <a:t>, J, Deng, L, </a:t>
            </a:r>
            <a:r>
              <a:rPr lang="en-US" dirty="0" err="1"/>
              <a:t>Cheskis</a:t>
            </a:r>
            <a:r>
              <a:rPr lang="en-US" dirty="0"/>
              <a:t>, S, </a:t>
            </a:r>
            <a:r>
              <a:rPr lang="en-US" dirty="0" err="1"/>
              <a:t>Kempf</a:t>
            </a:r>
            <a:r>
              <a:rPr lang="en-US" dirty="0"/>
              <a:t>, A, Schultz, C, </a:t>
            </a:r>
            <a:r>
              <a:rPr lang="en-US" dirty="0" err="1"/>
              <a:t>Wiggers</a:t>
            </a:r>
            <a:r>
              <a:rPr lang="en-US" dirty="0"/>
              <a:t>, H, </a:t>
            </a:r>
            <a:r>
              <a:rPr lang="en-US" dirty="0" err="1"/>
              <a:t>Wlokas</a:t>
            </a:r>
            <a:r>
              <a:rPr lang="en-US" dirty="0"/>
              <a:t>, I, </a:t>
            </a:r>
            <a:r>
              <a:rPr lang="en-US" dirty="0" err="1"/>
              <a:t>Rahinov</a:t>
            </a:r>
            <a:r>
              <a:rPr lang="en-US" dirty="0"/>
              <a:t>, I, “</a:t>
            </a:r>
            <a:r>
              <a:rPr lang="en-US" dirty="0" err="1"/>
              <a:t>Intracavity</a:t>
            </a:r>
            <a:r>
              <a:rPr lang="en-US" dirty="0"/>
              <a:t> Laser Absorption Spectroscopy measurements of gas-phase iron oxide during </a:t>
            </a:r>
            <a:r>
              <a:rPr lang="en-US" dirty="0" err="1"/>
              <a:t>nanoparticle</a:t>
            </a:r>
            <a:r>
              <a:rPr lang="en-US" dirty="0"/>
              <a:t> flame synthesis”, Proceeding of the European Combustion Meeting 2017.</a:t>
            </a:r>
          </a:p>
          <a:p>
            <a:pPr>
              <a:buNone/>
            </a:pPr>
            <a:r>
              <a:rPr lang="en-US" dirty="0"/>
              <a:t>13. </a:t>
            </a:r>
            <a:r>
              <a:rPr lang="en-US" dirty="0" err="1"/>
              <a:t>Janbazi</a:t>
            </a:r>
            <a:r>
              <a:rPr lang="en-US" dirty="0"/>
              <a:t>, H, </a:t>
            </a:r>
            <a:r>
              <a:rPr lang="en-US" dirty="0" err="1"/>
              <a:t>Hasemann</a:t>
            </a:r>
            <a:r>
              <a:rPr lang="en-US" dirty="0"/>
              <a:t>, O, </a:t>
            </a:r>
            <a:r>
              <a:rPr lang="en-US" dirty="0" err="1"/>
              <a:t>Rahinov</a:t>
            </a:r>
            <a:r>
              <a:rPr lang="en-US" dirty="0"/>
              <a:t>, I, </a:t>
            </a:r>
            <a:r>
              <a:rPr lang="en-US" dirty="0" err="1"/>
              <a:t>Kempf</a:t>
            </a:r>
            <a:r>
              <a:rPr lang="en-US" dirty="0"/>
              <a:t>, A, </a:t>
            </a:r>
            <a:r>
              <a:rPr lang="en-US" dirty="0" err="1"/>
              <a:t>Wlokas</a:t>
            </a:r>
            <a:r>
              <a:rPr lang="en-US" dirty="0"/>
              <a:t>, I, “Optimization of Detailed and Skeletal Reaction Mechanisms for Iron </a:t>
            </a:r>
            <a:r>
              <a:rPr lang="en-US" dirty="0" err="1"/>
              <a:t>Pentacarbonyl</a:t>
            </a:r>
            <a:r>
              <a:rPr lang="en-US" dirty="0"/>
              <a:t> Doped Flames”, Proceeding of the European Combustion Meeting, 2017.</a:t>
            </a:r>
          </a:p>
          <a:p>
            <a:pPr>
              <a:buNone/>
            </a:pPr>
            <a:r>
              <a:rPr lang="en-US" dirty="0"/>
              <a:t>14. Liu, P, Arnold, I.J, Wang, Y, Yu, Y, Fang, J, </a:t>
            </a:r>
            <a:r>
              <a:rPr lang="en-US" dirty="0" err="1"/>
              <a:t>Biswas</a:t>
            </a:r>
            <a:r>
              <a:rPr lang="en-US" dirty="0"/>
              <a:t>, P, </a:t>
            </a:r>
            <a:r>
              <a:rPr lang="en-US" dirty="0" err="1"/>
              <a:t>Chakrabarty</a:t>
            </a:r>
            <a:r>
              <a:rPr lang="en-US" dirty="0"/>
              <a:t>, R.K, “Synthesis of Titanium Dioxide Aerosol Gels in a Buoyancy-Opposed Flame Reactor”, </a:t>
            </a:r>
            <a:r>
              <a:rPr lang="en-US" dirty="0">
                <a:hlinkClick r:id="rId2"/>
              </a:rPr>
              <a:t>Aerosol Science and Technology, </a:t>
            </a:r>
            <a:r>
              <a:rPr lang="en-US" dirty="0"/>
              <a:t>volume 49, </a:t>
            </a:r>
            <a:r>
              <a:rPr lang="en-US" dirty="0">
                <a:hlinkClick r:id="rId3"/>
              </a:rPr>
              <a:t>issue 12</a:t>
            </a:r>
            <a:r>
              <a:rPr lang="en-US" dirty="0"/>
              <a:t>, Pages 1232-1241, October 29 2015.</a:t>
            </a:r>
          </a:p>
          <a:p>
            <a:pPr>
              <a:buNone/>
            </a:pPr>
            <a:r>
              <a:rPr lang="en-US" dirty="0"/>
              <a:t>15. </a:t>
            </a:r>
            <a:r>
              <a:rPr lang="en-US" dirty="0" err="1"/>
              <a:t>Kohse-Höinghause</a:t>
            </a:r>
            <a:r>
              <a:rPr lang="en-US" dirty="0"/>
              <a:t>, K, “Laser techniques for the quantitative detection of reactive intermediates in combustion systems”, </a:t>
            </a:r>
            <a:r>
              <a:rPr lang="en-US" u="sng" dirty="0">
                <a:hlinkClick r:id="rId4" tooltip="Go to Progress in Energy and Combustion Science on ScienceDirect"/>
              </a:rPr>
              <a:t>Progress in Energy and Combustion Science</a:t>
            </a:r>
            <a:r>
              <a:rPr lang="en-US" dirty="0"/>
              <a:t>, volume 20, issue 3, pages 203-279, 1994.</a:t>
            </a:r>
          </a:p>
          <a:p>
            <a:pPr>
              <a:buNone/>
            </a:pPr>
            <a:r>
              <a:rPr lang="en-US" dirty="0"/>
              <a:t>16. Dreyer, C.B, </a:t>
            </a:r>
            <a:r>
              <a:rPr lang="en-US" dirty="0" err="1"/>
              <a:t>Spuler</a:t>
            </a:r>
            <a:r>
              <a:rPr lang="en-US" dirty="0"/>
              <a:t>, S.M, </a:t>
            </a:r>
            <a:r>
              <a:rPr lang="en-US" dirty="0" err="1"/>
              <a:t>Linne</a:t>
            </a:r>
            <a:r>
              <a:rPr lang="en-US" dirty="0"/>
              <a:t>, Mark, “Calibration of laser induced fluorescence of the OH radical by cavity </a:t>
            </a:r>
            <a:r>
              <a:rPr lang="en-US" dirty="0" err="1"/>
              <a:t>ringdown</a:t>
            </a:r>
            <a:r>
              <a:rPr lang="en-US" dirty="0"/>
              <a:t> spectroscopy in premixed atmospheric pressure flames”, Combustion Science and Technology, volume 171, issue 1, pages 163-190, 2001.</a:t>
            </a:r>
          </a:p>
          <a:p>
            <a:pPr>
              <a:buNone/>
            </a:pPr>
            <a:r>
              <a:rPr lang="en-US" dirty="0"/>
              <a:t>17. </a:t>
            </a:r>
            <a:r>
              <a:rPr lang="en-US" dirty="0" err="1"/>
              <a:t>Stepowsky</a:t>
            </a:r>
            <a:r>
              <a:rPr lang="en-US" dirty="0"/>
              <a:t>, D, “Auto calibration of OH laser induced fluorescence signals by local absorption measurement in flame”, </a:t>
            </a:r>
            <a:r>
              <a:rPr lang="en-US" u="sng" dirty="0">
                <a:hlinkClick r:id="rId5" tooltip="Go to Symposium (International) on Combustion on ScienceDirect"/>
              </a:rPr>
              <a:t>Symposium (International) on Combustion</a:t>
            </a:r>
            <a:r>
              <a:rPr lang="en-US" dirty="0"/>
              <a:t>, volume 23, issue 1, pages 1839-1846, 1991.</a:t>
            </a:r>
          </a:p>
          <a:p>
            <a:pPr>
              <a:buNone/>
            </a:pPr>
            <a:r>
              <a:rPr lang="en-US" dirty="0"/>
              <a:t>18. </a:t>
            </a:r>
            <a:r>
              <a:rPr lang="en-US" dirty="0" err="1"/>
              <a:t>Versluis</a:t>
            </a:r>
            <a:r>
              <a:rPr lang="en-US" dirty="0"/>
              <a:t>, M, </a:t>
            </a:r>
            <a:r>
              <a:rPr lang="en-US" dirty="0" err="1"/>
              <a:t>Georgiev</a:t>
            </a:r>
            <a:r>
              <a:rPr lang="en-US" dirty="0"/>
              <a:t>, N, </a:t>
            </a:r>
            <a:r>
              <a:rPr lang="en-US" dirty="0" err="1"/>
              <a:t>Martinsson</a:t>
            </a:r>
            <a:r>
              <a:rPr lang="en-US" dirty="0"/>
              <a:t>, L, Alden, M, </a:t>
            </a:r>
            <a:r>
              <a:rPr lang="en-US" dirty="0" err="1"/>
              <a:t>Kröll</a:t>
            </a:r>
            <a:r>
              <a:rPr lang="en-US" dirty="0"/>
              <a:t>, S, “2-D absolute OH concentration profiles in atmospheric flames using planar LIF in a bi-directional laser beam configuration”, Applied Physics B, volume 65, issue 3, pages 411-417, September 1997.</a:t>
            </a:r>
          </a:p>
          <a:p>
            <a:pPr>
              <a:buNone/>
            </a:pPr>
            <a:r>
              <a:rPr lang="en-US" dirty="0"/>
              <a:t>19. </a:t>
            </a:r>
            <a:r>
              <a:rPr lang="en-US" dirty="0" err="1"/>
              <a:t>Desgroux</a:t>
            </a:r>
            <a:r>
              <a:rPr lang="en-US" dirty="0"/>
              <a:t>, P, </a:t>
            </a:r>
            <a:r>
              <a:rPr lang="en-US" dirty="0" err="1"/>
              <a:t>Gasnot</a:t>
            </a:r>
            <a:r>
              <a:rPr lang="en-US" dirty="0"/>
              <a:t>, A, </a:t>
            </a:r>
            <a:r>
              <a:rPr lang="en-US" dirty="0" err="1"/>
              <a:t>Pauwels</a:t>
            </a:r>
            <a:r>
              <a:rPr lang="en-US" dirty="0"/>
              <a:t>, J.F, </a:t>
            </a:r>
            <a:r>
              <a:rPr lang="en-US" dirty="0" err="1"/>
              <a:t>Sochet</a:t>
            </a:r>
            <a:r>
              <a:rPr lang="en-US" dirty="0"/>
              <a:t>, L.R, "Correction of temperature measurements for laser absorption </a:t>
            </a:r>
            <a:r>
              <a:rPr lang="en-US" dirty="0" err="1"/>
              <a:t>andfluorescence</a:t>
            </a:r>
            <a:r>
              <a:rPr lang="en-US" dirty="0"/>
              <a:t> trapping in flames", Applied Physics B, volume 61, issue 4, pages 401-407, October 1995.</a:t>
            </a:r>
          </a:p>
          <a:p>
            <a:pPr>
              <a:buNone/>
            </a:pPr>
            <a:r>
              <a:rPr lang="en-US" dirty="0"/>
              <a:t>20. </a:t>
            </a:r>
            <a:r>
              <a:rPr lang="en-US" dirty="0" err="1"/>
              <a:t>Ralchenko</a:t>
            </a:r>
            <a:r>
              <a:rPr lang="en-US" dirty="0"/>
              <a:t>, Y, NIST Atomic spectra </a:t>
            </a:r>
            <a:r>
              <a:rPr lang="en-US" dirty="0" err="1"/>
              <a:t>Darabase</a:t>
            </a:r>
            <a:r>
              <a:rPr lang="en-US" dirty="0"/>
              <a:t> (Version 3.1.2) [Online]. Available: </a:t>
            </a:r>
            <a:r>
              <a:rPr lang="en-US" u="sng" dirty="0">
                <a:hlinkClick r:id="rId6"/>
              </a:rPr>
              <a:t>http://physics.nist.gov/asd3</a:t>
            </a:r>
            <a:r>
              <a:rPr lang="en-US" dirty="0"/>
              <a:t> [2007, August 1]. National Institute of Standards and Technology (2007)</a:t>
            </a:r>
          </a:p>
          <a:p>
            <a:pPr>
              <a:buNone/>
            </a:pPr>
            <a:endParaRPr lang="he-I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ננו-חלקיקים של תחמוצות ברזל</a:t>
            </a:r>
            <a:endParaRPr lang="en-US" dirty="0"/>
          </a:p>
        </p:txBody>
      </p:sp>
      <p:sp>
        <p:nvSpPr>
          <p:cNvPr id="5" name="Content Placeholder 4"/>
          <p:cNvSpPr>
            <a:spLocks noGrp="1"/>
          </p:cNvSpPr>
          <p:nvPr>
            <p:ph idx="1"/>
          </p:nvPr>
        </p:nvSpPr>
        <p:spPr>
          <a:xfrm>
            <a:off x="381000" y="1600200"/>
            <a:ext cx="8229600" cy="4525963"/>
          </a:xfrm>
        </p:spPr>
        <p:txBody>
          <a:bodyPr/>
          <a:lstStyle/>
          <a:p>
            <a:pPr algn="r" rtl="1"/>
            <a:r>
              <a:rPr lang="he-IL" dirty="0"/>
              <a:t>לננו חלקיקים של תחמוצות ברזל יש מגוון רחב של שימושים:</a:t>
            </a:r>
          </a:p>
          <a:p>
            <a:pPr lvl="1" algn="r" rtl="1"/>
            <a:r>
              <a:rPr lang="he-IL" dirty="0"/>
              <a:t>כפיגמנטים</a:t>
            </a:r>
          </a:p>
          <a:p>
            <a:pPr lvl="1" algn="r" rtl="1"/>
            <a:r>
              <a:rPr lang="he-IL" dirty="0"/>
              <a:t>כזרזים</a:t>
            </a:r>
          </a:p>
          <a:p>
            <a:pPr lvl="1" algn="r" rtl="1"/>
            <a:r>
              <a:rPr lang="he-IL" dirty="0"/>
              <a:t>כסנסורים של גז</a:t>
            </a:r>
          </a:p>
          <a:p>
            <a:pPr lvl="1" algn="r" rtl="1"/>
            <a:r>
              <a:rPr lang="he-IL" dirty="0"/>
              <a:t>כנשאי תרופות</a:t>
            </a:r>
          </a:p>
        </p:txBody>
      </p:sp>
    </p:spTree>
    <p:extLst>
      <p:ext uri="{BB962C8B-B14F-4D97-AF65-F5344CB8AC3E}">
        <p14:creationId xmlns:p14="http://schemas.microsoft.com/office/powerpoint/2010/main" val="4071484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ננו-חלקיקים של תחמוצות ברזל</a:t>
            </a:r>
          </a:p>
        </p:txBody>
      </p:sp>
      <p:sp>
        <p:nvSpPr>
          <p:cNvPr id="3" name="Content Placeholder 2"/>
          <p:cNvSpPr>
            <a:spLocks noGrp="1"/>
          </p:cNvSpPr>
          <p:nvPr>
            <p:ph idx="1"/>
          </p:nvPr>
        </p:nvSpPr>
        <p:spPr/>
        <p:txBody>
          <a:bodyPr>
            <a:normAutofit fontScale="92500" lnSpcReduction="10000"/>
          </a:bodyPr>
          <a:lstStyle/>
          <a:p>
            <a:pPr algn="r" rtl="1"/>
            <a:r>
              <a:rPr lang="he-IL" dirty="0"/>
              <a:t>ישנן שתי שיטות עיקריות להפקת ננו-חלקיקים של תחמוצות ברזל:</a:t>
            </a:r>
          </a:p>
          <a:p>
            <a:pPr lvl="1" algn="r" rtl="1"/>
            <a:r>
              <a:rPr lang="he-IL" dirty="0"/>
              <a:t>שיטות "רטובות", בתמיסות. בשיטות אלו התוצר מתקבל ב"מקצים" שונים, ולרוב יש צורך בטיפול תרמי כדי להקנות לו פעילות קטליטית.</a:t>
            </a:r>
          </a:p>
          <a:p>
            <a:pPr lvl="1" algn="r" rtl="1"/>
            <a:r>
              <a:rPr lang="he-IL" dirty="0"/>
              <a:t>תגובות בלהבות, בהן קבלת התוצר היא חד שלבית והמשכית. שיטה נוחה משתמשת בלהבות קוואזי חד מימדיות, בהן תגובת הבערה היא בין מימן לחמצן בנוכחות גז אינרטי כמו ארגון. בשיטה זו ישנה שליטה רבה על התוצר, הנקבע לפי קינטיקת התגובות ודינמיקת הזרימה של הגזים בלהבה.</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מחקר עדכני בתחום</a:t>
            </a:r>
          </a:p>
        </p:txBody>
      </p:sp>
      <p:sp>
        <p:nvSpPr>
          <p:cNvPr id="3" name="Content Placeholder 2"/>
          <p:cNvSpPr>
            <a:spLocks noGrp="1"/>
          </p:cNvSpPr>
          <p:nvPr>
            <p:ph idx="1"/>
          </p:nvPr>
        </p:nvSpPr>
        <p:spPr/>
        <p:txBody>
          <a:bodyPr>
            <a:normAutofit fontScale="85000" lnSpcReduction="20000"/>
          </a:bodyPr>
          <a:lstStyle/>
          <a:p>
            <a:pPr algn="r" rtl="1"/>
            <a:r>
              <a:rPr lang="he-IL" dirty="0"/>
              <a:t>בשנים האחרונות נעשה מחקר רב לחקר מנגנון היווצרות ננו חלקיקים של ברזל בלהבה. מדובר בתהליך מורכב, לו הוצעו מנגנונים שונים:</a:t>
            </a:r>
          </a:p>
          <a:p>
            <a:pPr lvl="1" algn="r" rtl="1"/>
            <a:r>
              <a:rPr lang="he-IL" dirty="0"/>
              <a:t>וון (</a:t>
            </a:r>
            <a:r>
              <a:rPr lang="en-US" dirty="0" err="1"/>
              <a:t>Wen</a:t>
            </a:r>
            <a:r>
              <a:rPr lang="he-IL" dirty="0"/>
              <a:t>)  ושותפיו הציעו למשל מנגנון שכלל 22 צורונים ב-104 שלבי תגובה.</a:t>
            </a:r>
          </a:p>
          <a:p>
            <a:pPr lvl="1" algn="r" rtl="1"/>
            <a:r>
              <a:rPr lang="he-IL" dirty="0"/>
              <a:t>קלוגה (</a:t>
            </a:r>
            <a:r>
              <a:rPr lang="en-US" dirty="0"/>
              <a:t>Kluge</a:t>
            </a:r>
            <a:r>
              <a:rPr lang="he-IL" dirty="0"/>
              <a:t>) ושותפיו הציעו מנגנון שכולל 50 צורונים ו-140 שלבים.</a:t>
            </a:r>
          </a:p>
          <a:p>
            <a:pPr algn="r" rtl="1"/>
            <a:r>
              <a:rPr lang="he-IL" dirty="0"/>
              <a:t>ישנן שיטות שונות המשמשות למחקר, כגון:</a:t>
            </a:r>
          </a:p>
          <a:p>
            <a:pPr lvl="1" algn="r" rtl="1"/>
            <a:r>
              <a:rPr lang="he-IL" dirty="0"/>
              <a:t>ספקטרומטריית מסות</a:t>
            </a:r>
          </a:p>
          <a:p>
            <a:pPr lvl="1" algn="r" rtl="1"/>
            <a:r>
              <a:rPr lang="he-IL" dirty="0"/>
              <a:t>מיקרובלנס של גבישי קווארץ</a:t>
            </a:r>
          </a:p>
          <a:p>
            <a:pPr lvl="1" algn="r" rtl="1"/>
            <a:r>
              <a:rPr lang="he-IL" dirty="0"/>
              <a:t>מדידות בליעה של קרינה</a:t>
            </a:r>
          </a:p>
          <a:p>
            <a:pPr lvl="1" algn="r" rtl="1"/>
            <a:r>
              <a:rPr lang="he-IL" dirty="0"/>
              <a:t>מדידות פלואורסנציה</a:t>
            </a:r>
          </a:p>
          <a:p>
            <a:pPr algn="r" rtl="1"/>
            <a:endParaRPr lang="he-I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כיוון הלהבה</a:t>
            </a:r>
          </a:p>
        </p:txBody>
      </p:sp>
      <p:sp>
        <p:nvSpPr>
          <p:cNvPr id="3" name="Content Placeholder 2"/>
          <p:cNvSpPr>
            <a:spLocks noGrp="1"/>
          </p:cNvSpPr>
          <p:nvPr>
            <p:ph idx="1"/>
          </p:nvPr>
        </p:nvSpPr>
        <p:spPr/>
        <p:txBody>
          <a:bodyPr>
            <a:normAutofit/>
          </a:bodyPr>
          <a:lstStyle/>
          <a:p>
            <a:pPr marL="0" indent="0" algn="r" rtl="1"/>
            <a:r>
              <a:rPr lang="he-IL" dirty="0"/>
              <a:t> קיים הבדל בתהליך יצירת ננו-חלקיקים של ברזל בין להבה בעלת מבער מכוון כלפי מעלה לבין להבה בעלת מבער מכוון כלפי מטה. בלהבה בעלת מבער מכוון כלפי מטה קיימת תופעה המכונה </a:t>
            </a:r>
            <a:r>
              <a:rPr lang="en-US" dirty="0"/>
              <a:t>buoyancy</a:t>
            </a:r>
            <a:r>
              <a:rPr lang="he-IL" dirty="0"/>
              <a:t>. זו גורמת למספר תוצאות:</a:t>
            </a:r>
          </a:p>
          <a:p>
            <a:pPr marL="400050" lvl="1" indent="0" algn="r" rtl="1"/>
            <a:r>
              <a:rPr lang="he-IL" dirty="0"/>
              <a:t>רה-סרקולציה של הגזים בלהבה</a:t>
            </a:r>
          </a:p>
          <a:p>
            <a:pPr marL="400050" lvl="1" indent="0" algn="r" rtl="1"/>
            <a:r>
              <a:rPr lang="he-IL" dirty="0"/>
              <a:t>הארכת משך הזמן בו החלקיקים נמצאים באזור בו הטמפרטורה גבוהה</a:t>
            </a:r>
          </a:p>
          <a:p>
            <a:pPr marL="400050" lvl="1" indent="0" algn="r" rtl="1"/>
            <a:r>
              <a:rPr lang="he-IL" dirty="0"/>
              <a:t>יצירת ארו-ג'לים בצורה גזית</a:t>
            </a:r>
            <a:endParaRPr lang="en-US" dirty="0"/>
          </a:p>
          <a:p>
            <a:pPr algn="r" rtl="1"/>
            <a:endParaRPr lang="he-I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e-IL" dirty="0"/>
              <a:t>הפרעות בשיטות פלואורסנציה מושרית לייזר</a:t>
            </a:r>
            <a:endParaRPr lang="en-US" dirty="0"/>
          </a:p>
        </p:txBody>
      </p:sp>
      <p:sp>
        <p:nvSpPr>
          <p:cNvPr id="3" name="Content Placeholder 2"/>
          <p:cNvSpPr>
            <a:spLocks noGrp="1"/>
          </p:cNvSpPr>
          <p:nvPr>
            <p:ph idx="1"/>
          </p:nvPr>
        </p:nvSpPr>
        <p:spPr/>
        <p:txBody>
          <a:bodyPr>
            <a:normAutofit fontScale="85000" lnSpcReduction="20000"/>
          </a:bodyPr>
          <a:lstStyle/>
          <a:p>
            <a:pPr marL="0" indent="0" algn="r" rtl="1">
              <a:buNone/>
            </a:pPr>
            <a:r>
              <a:rPr lang="he-IL" dirty="0"/>
              <a:t>ישנם כמה גורמים להפרעות בשיטת פלואורסנציה מושרית לייזר בה השתמשנו בעבודה:</a:t>
            </a:r>
          </a:p>
          <a:p>
            <a:pPr algn="r" rtl="1"/>
            <a:r>
              <a:rPr lang="he-IL" dirty="0"/>
              <a:t>תהליכי התנגשות של היסוד או התרכובת הנמדדים, הגורמים לשינוי במצב הקוונטי של היסוד או התרכובת. תהליכים אלו גורמים לדעיכה ממצב מעורר ללא פליטת אור.</a:t>
            </a:r>
          </a:p>
          <a:p>
            <a:pPr algn="r" rtl="1"/>
            <a:r>
              <a:rPr lang="he-IL" dirty="0"/>
              <a:t>הגעה למצב של רוויה. במצב רווי, המתרחש כאשר עוצמת הלייזר גבוהה מדי, חלק משמעותי מאוד מן האוכלוסיה עולה למצב המעורר ויורד חזרה תוך פליטת קרינת פלואורסנציה. מתקבל אות פלואורסנטי חזק, שכבר אינו תלוי באופן ליניארי בעוצמת </a:t>
            </a:r>
            <a:r>
              <a:rPr lang="he-IL" dirty="0" smtClean="0"/>
              <a:t>הלייזר, או בקירוב של עוצמת לייזר אינסופית – אינו תלוי בה כלל. </a:t>
            </a:r>
            <a:endParaRPr lang="he-IL" dirty="0"/>
          </a:p>
          <a:p>
            <a:pPr algn="r" rtl="1"/>
            <a:r>
              <a:rPr lang="he-IL" dirty="0"/>
              <a:t>בליעה עצמית של הקרינה לאורך המעבר בלהבה. </a:t>
            </a:r>
            <a:endParaRPr lang="en-US" dirty="0"/>
          </a:p>
        </p:txBody>
      </p:sp>
    </p:spTree>
    <p:extLst>
      <p:ext uri="{BB962C8B-B14F-4D97-AF65-F5344CB8AC3E}">
        <p14:creationId xmlns:p14="http://schemas.microsoft.com/office/powerpoint/2010/main" val="2352326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e-IL" dirty="0"/>
              <a:t>הפרעות בשיטת </a:t>
            </a:r>
            <a:r>
              <a:rPr lang="he-IL" dirty="0" smtClean="0"/>
              <a:t>פלואורסנציה </a:t>
            </a:r>
            <a:r>
              <a:rPr lang="he-IL" dirty="0"/>
              <a:t>מושרית לייזר</a:t>
            </a:r>
            <a:endParaRPr lang="en-US" dirty="0"/>
          </a:p>
        </p:txBody>
      </p:sp>
      <p:sp>
        <p:nvSpPr>
          <p:cNvPr id="3" name="Content Placeholder 2"/>
          <p:cNvSpPr>
            <a:spLocks noGrp="1"/>
          </p:cNvSpPr>
          <p:nvPr>
            <p:ph idx="1"/>
          </p:nvPr>
        </p:nvSpPr>
        <p:spPr/>
        <p:txBody>
          <a:bodyPr>
            <a:normAutofit fontScale="70000" lnSpcReduction="20000"/>
          </a:bodyPr>
          <a:lstStyle/>
          <a:p>
            <a:pPr marL="0" indent="0" algn="r" rtl="1">
              <a:buNone/>
            </a:pPr>
            <a:r>
              <a:rPr lang="he-IL" dirty="0"/>
              <a:t>תהליכי ההתנגשות ניתנים להכללה בחישובים, וניתן להימנע מהגעה לרוויה באמצעות הנמכת עוצמת הלייזר. ישנם כמה אופנים להתגברות על הבליעה העצמית של קרן הלייזר לאורך המעבר בלהבה:</a:t>
            </a:r>
          </a:p>
          <a:p>
            <a:pPr algn="r" rtl="1"/>
            <a:r>
              <a:rPr lang="he-IL" dirty="0"/>
              <a:t>כיול באמצעות מדידות בליעה.</a:t>
            </a:r>
          </a:p>
          <a:p>
            <a:pPr algn="r" rtl="1"/>
            <a:r>
              <a:rPr lang="he-IL" dirty="0"/>
              <a:t>שימוש בקרן לייזר מפוצלת, והעברתה דרך הלהבה באותו הישר משני כיוונים שונים. כך, בכל נקודה נמדדת הפלואורסנציה על ידי קרינה שעברה שתי דרכים שונות וידועות באורכן בלהבה. באמצעות יחס עוצמות הפלואורסנציה ניתן לדעת מהו יחס עוצמות הלייזר בכל נקודה, ועל ידי יחס המרחקים הידוע לחשב את כמות הבליעה של הלייזר עד ההגעה לנקודה עבור כל אחת מקרני הלייזר. </a:t>
            </a:r>
          </a:p>
          <a:p>
            <a:pPr algn="r" rtl="1"/>
            <a:r>
              <a:rPr lang="he-IL" dirty="0"/>
              <a:t>מדידות פלואורסנציה של שני מעברים ספקטרליים שונים – אחד חלש והשני חזק. בהנחה שבקו המעבר החלש הבליעה העצמית זניחה, ניתן למצוא את הריכוז באמצעות השוואת עוצמות שני המעברים.</a:t>
            </a:r>
          </a:p>
          <a:p>
            <a:pPr marL="0" indent="0" algn="r" rtl="1">
              <a:buNone/>
            </a:pPr>
            <a:endParaRPr lang="he-IL" dirty="0"/>
          </a:p>
          <a:p>
            <a:pPr marL="0" indent="0" algn="r" rtl="1">
              <a:buNone/>
            </a:pPr>
            <a:r>
              <a:rPr lang="he-IL" dirty="0"/>
              <a:t>בעבודה הנוכחית השתמשנו בשיטה השלישית.</a:t>
            </a:r>
          </a:p>
          <a:p>
            <a:pPr algn="r" rtl="1"/>
            <a:endParaRPr lang="en-US" dirty="0"/>
          </a:p>
        </p:txBody>
      </p:sp>
    </p:spTree>
    <p:extLst>
      <p:ext uri="{BB962C8B-B14F-4D97-AF65-F5344CB8AC3E}">
        <p14:creationId xmlns:p14="http://schemas.microsoft.com/office/powerpoint/2010/main" val="3377510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D6F61E74F7254FFAACE179AD514BF94B00E5BAFAE9EC481B44A887128AEA8B460D" ma:contentTypeVersion="" ma:contentTypeDescription="צור פריט רשימה חדש." ma:contentTypeScope="" ma:versionID="3b61d496bdfd119985d8563668747021">
  <xsd:schema xmlns:xsd="http://www.w3.org/2001/XMLSchema" xmlns:xs="http://www.w3.org/2001/XMLSchema" xmlns:p="http://schemas.microsoft.com/office/2006/metadata/properties" xmlns:ns1="458654B0-58DA-43AF-B7B7-86C38ED4FD5E" targetNamespace="http://schemas.microsoft.com/office/2006/metadata/properties" ma:root="true" ma:fieldsID="695313bd741453274c42219807639905" ns1:_="">
    <xsd:import namespace="458654B0-58DA-43AF-B7B7-86C38ED4FD5E"/>
    <xsd:element name="properties">
      <xsd:complexType>
        <xsd:sequence>
          <xsd:element name="documentManagement">
            <xsd:complexType>
              <xsd:all>
                <xsd:element ref="ns1:Document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8654B0-58DA-43AF-B7B7-86C38ED4FD5E" elementFormDefault="qualified">
    <xsd:import namespace="http://schemas.microsoft.com/office/2006/documentManagement/types"/>
    <xsd:import namespace="http://schemas.microsoft.com/office/infopath/2007/PartnerControls"/>
    <xsd:element name="DocumentUrl" ma:index="2" nillable="true" ma:displayName="Url" ma:internalName="DocumentUrl">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6" ma:displayName="מחבר"/>
        <xsd:element ref="dcterms:created" minOccurs="0" maxOccurs="1"/>
        <xsd:element ref="dc:identifier" minOccurs="0" maxOccurs="1"/>
        <xsd:element name="contentType" minOccurs="0" maxOccurs="1" type="xsd:string"/>
        <xsd:element ref="dc:title" minOccurs="0" maxOccurs="1" ma:index="4" ma:displayName="כותרת"/>
        <xsd:element ref="dc:subject" minOccurs="0" maxOccurs="1"/>
        <xsd:element ref="dc:description" minOccurs="0" maxOccurs="1" ma:index="8" ma:displayName="הערות"/>
        <xsd:element name="keywords" minOccurs="0" maxOccurs="1" type="xsd:string" ma:index="5" ma:displayName="מילות מפתח"/>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Url xmlns="458654B0-58DA-43AF-B7B7-86C38ED4FD5E" xsi:nil="true"/>
  </documentManagement>
</p:properties>
</file>

<file path=customXml/itemProps1.xml><?xml version="1.0" encoding="utf-8"?>
<ds:datastoreItem xmlns:ds="http://schemas.openxmlformats.org/officeDocument/2006/customXml" ds:itemID="{382D81EE-54E9-4FB9-9CF8-04706BB551C2}"/>
</file>

<file path=customXml/itemProps2.xml><?xml version="1.0" encoding="utf-8"?>
<ds:datastoreItem xmlns:ds="http://schemas.openxmlformats.org/officeDocument/2006/customXml" ds:itemID="{66E27E3F-76DA-46B7-B13F-541843ECC9E9}"/>
</file>

<file path=docProps/app.xml><?xml version="1.0" encoding="utf-8"?>
<Properties xmlns="http://schemas.openxmlformats.org/officeDocument/2006/extended-properties" xmlns:vt="http://schemas.openxmlformats.org/officeDocument/2006/docPropsVTypes">
  <TotalTime>3361</TotalTime>
  <Words>3085</Words>
  <Application>Microsoft Office PowerPoint</Application>
  <PresentationFormat>‫הצגה על המסך (4:3)</PresentationFormat>
  <Paragraphs>263</Paragraphs>
  <Slides>36</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36</vt:i4>
      </vt:variant>
    </vt:vector>
  </HeadingPairs>
  <TitlesOfParts>
    <vt:vector size="37" baseType="lpstr">
      <vt:lpstr>Office Theme</vt:lpstr>
      <vt:lpstr>מדידת ריכוז ברזל אטומרי בלהבה בשיטת פלואורסנציה מושרית לייזר</vt:lpstr>
      <vt:lpstr>תוכן עניינים</vt:lpstr>
      <vt:lpstr>הקדמה</vt:lpstr>
      <vt:lpstr>ננו-חלקיקים של תחמוצות ברזל</vt:lpstr>
      <vt:lpstr>ננו-חלקיקים של תחמוצות ברזל</vt:lpstr>
      <vt:lpstr>מחקר עדכני בתחום</vt:lpstr>
      <vt:lpstr>כיוון הלהבה</vt:lpstr>
      <vt:lpstr>הפרעות בשיטות פלואורסנציה מושרית לייזר</vt:lpstr>
      <vt:lpstr>הפרעות בשיטת פלואורסנציה מושרית לייזר</vt:lpstr>
      <vt:lpstr>המערך הניסויי</vt:lpstr>
      <vt:lpstr>המערך הניסויי</vt:lpstr>
      <vt:lpstr>מיפוי טמפרטורה</vt:lpstr>
      <vt:lpstr>מיפוי טמפרטורה</vt:lpstr>
      <vt:lpstr>מדידות טמפרטורה</vt:lpstr>
      <vt:lpstr>הכנות למדידות הפלואורסנציה</vt:lpstr>
      <vt:lpstr>הכנה למדידות הפלואורסנציה</vt:lpstr>
      <vt:lpstr>תוצאות המדידה ודיון</vt:lpstr>
      <vt:lpstr>מציאת הסטייה של הלייזר</vt:lpstr>
      <vt:lpstr>מדידות ליניאריות</vt:lpstr>
      <vt:lpstr>מדידות זמני חיים</vt:lpstr>
      <vt:lpstr>מדידות זמני חיים</vt:lpstr>
      <vt:lpstr>מדידות פלואורסנציה</vt:lpstr>
      <vt:lpstr>מדידות פלורסנציה</vt:lpstr>
      <vt:lpstr>מדידות פלואורסנציה</vt:lpstr>
      <vt:lpstr>הביטויים לחישוב הריכוז האבסולוטי</vt:lpstr>
      <vt:lpstr>הביטויים לחישוב הריכוז האבסולוטי</vt:lpstr>
      <vt:lpstr>הביטויים לחישוב הריכוז האבסולוטי</vt:lpstr>
      <vt:lpstr>נסיון החישוב של הריכוז האבסולוטי</vt:lpstr>
      <vt:lpstr>נסיון החישוב של הריכוז האבסולוטי</vt:lpstr>
      <vt:lpstr>מציאת הבליעה של הלייזר</vt:lpstr>
      <vt:lpstr>מציאת ההתפלגות היחסית של הברזל בלהבה</vt:lpstr>
      <vt:lpstr>מציאת ההתפלגות היחסית של הברזל בלהבה</vt:lpstr>
      <vt:lpstr>מציאת ההתפלגות היחסית של הברזל בלהבה</vt:lpstr>
      <vt:lpstr>סיכום</vt:lpstr>
      <vt:lpstr>ביבליוגרפיה</vt:lpstr>
      <vt:lpstr>ביבליוגרפיה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מדידת ריכוז ברזל אטומרי בלהבה בשיטת פלורסנציה מושרית לייזר</dc:title>
  <dc:creator>Marina</dc:creator>
  <cp:keywords/>
  <dc:description/>
  <cp:lastModifiedBy>oripa</cp:lastModifiedBy>
  <cp:revision>64</cp:revision>
  <dcterms:created xsi:type="dcterms:W3CDTF">2017-09-05T07:30:04Z</dcterms:created>
  <dcterms:modified xsi:type="dcterms:W3CDTF">2017-11-07T14:17:48Z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1138273254</vt:i4>
  </property>
  <property fmtid="{D5CDD505-2E9C-101B-9397-08002B2CF9AE}" pid="3" name="_NewReviewCycle">
    <vt:lpwstr/>
  </property>
  <property fmtid="{D5CDD505-2E9C-101B-9397-08002B2CF9AE}" pid="4" name="_EmailSubject">
    <vt:lpwstr>הגשת פרויקט מחקר</vt:lpwstr>
  </property>
  <property fmtid="{D5CDD505-2E9C-101B-9397-08002B2CF9AE}" pid="5" name="_AuthorEmail">
    <vt:lpwstr>anatba@openu.ac.il</vt:lpwstr>
  </property>
  <property fmtid="{D5CDD505-2E9C-101B-9397-08002B2CF9AE}" pid="6" name="_AuthorEmailDisplayName">
    <vt:lpwstr>Anat Barnea</vt:lpwstr>
  </property>
  <property fmtid="{D5CDD505-2E9C-101B-9397-08002B2CF9AE}" pid="7" name="ContentTypeId">
    <vt:lpwstr>0x010100D6F61E74F7254FFAACE179AD514BF94B00E5BAFAE9EC481B44A887128AEA8B460D</vt:lpwstr>
  </property>
</Properties>
</file>